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7.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8.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notesSlides/notesSlide9.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notesSlides/notesSlide10.xml" ContentType="application/vnd.openxmlformats-officedocument.presentationml.notesSlide+xml"/>
  <Override PartName="/ppt/charts/chart13.xml" ContentType="application/vnd.openxmlformats-officedocument.drawingml.chart+xml"/>
  <Override PartName="/ppt/notesSlides/notesSlide1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2.xml" ContentType="application/vnd.openxmlformats-officedocument.presentationml.notesSlide+xml"/>
  <Override PartName="/ppt/charts/chart1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7.xml" ContentType="application/vnd.openxmlformats-officedocument.drawingml.chart+xml"/>
  <Override PartName="/ppt/notesSlides/notesSlide15.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charts/chart19.xml" ContentType="application/vnd.openxmlformats-officedocument.drawingml.chart+xml"/>
  <Override PartName="/ppt/notesSlides/notesSlide16.xml" ContentType="application/vnd.openxmlformats-officedocument.presentationml.notesSlid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notesSlides/notesSlide17.xml" ContentType="application/vnd.openxmlformats-officedocument.presentationml.notesSlide+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notesSlides/notesSlide18.xml" ContentType="application/vnd.openxmlformats-officedocument.presentationml.notesSlide+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charts/chart2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6.xml" ContentType="application/vnd.openxmlformats-officedocument.themeOverride+xml"/>
  <Override PartName="/ppt/notesSlides/notesSlide19.xml" ContentType="application/vnd.openxmlformats-officedocument.presentationml.notesSlide+xml"/>
  <Override PartName="/ppt/charts/chart2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charts/chart2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8.xml" ContentType="application/vnd.openxmlformats-officedocument.themeOverride+xml"/>
  <Override PartName="/ppt/notesSlides/notesSlide20.xml" ContentType="application/vnd.openxmlformats-officedocument.presentationml.notesSlide+xml"/>
  <Override PartName="/ppt/charts/chart2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9.xml" ContentType="application/vnd.openxmlformats-officedocument.themeOverride+xml"/>
  <Override PartName="/ppt/charts/chart2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0.xml" ContentType="application/vnd.openxmlformats-officedocument.themeOverride+xml"/>
  <Override PartName="/ppt/notesSlides/notesSlide21.xml" ContentType="application/vnd.openxmlformats-officedocument.presentationml.notesSlide+xml"/>
  <Override PartName="/ppt/charts/chart30.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1.xml" ContentType="application/vnd.openxmlformats-officedocument.themeOverride+xml"/>
  <Override PartName="/ppt/notesSlides/notesSlide24.xml" ContentType="application/vnd.openxmlformats-officedocument.presentationml.notesSlide+xml"/>
  <Override PartName="/ppt/charts/chart3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2.xml" ContentType="application/vnd.openxmlformats-officedocument.themeOverride+xml"/>
  <Override PartName="/ppt/notesSlides/notesSlide25.xml" ContentType="application/vnd.openxmlformats-officedocument.presentationml.notesSlide+xml"/>
  <Override PartName="/ppt/charts/chart3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3.xml" ContentType="application/vnd.openxmlformats-officedocument.themeOverride+xml"/>
  <Override PartName="/ppt/notesSlides/notesSlide26.xml" ContentType="application/vnd.openxmlformats-officedocument.presentationml.notesSlide+xml"/>
  <Override PartName="/ppt/charts/chart3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4.xml" ContentType="application/vnd.openxmlformats-officedocument.themeOverride+xml"/>
  <Override PartName="/ppt/charts/chart3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5.xml" ContentType="application/vnd.openxmlformats-officedocument.themeOverride+xml"/>
  <Override PartName="/ppt/charts/chart36.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notesSlides/notesSlide29.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1500" r:id="rId2"/>
    <p:sldId id="872" r:id="rId3"/>
    <p:sldId id="724" r:id="rId4"/>
    <p:sldId id="1499" r:id="rId5"/>
    <p:sldId id="1448" r:id="rId6"/>
    <p:sldId id="1446" r:id="rId7"/>
    <p:sldId id="1449" r:id="rId8"/>
    <p:sldId id="1450" r:id="rId9"/>
    <p:sldId id="1453" r:id="rId10"/>
    <p:sldId id="1452" r:id="rId11"/>
    <p:sldId id="1485" r:id="rId12"/>
    <p:sldId id="1456" r:id="rId13"/>
    <p:sldId id="1454" r:id="rId14"/>
    <p:sldId id="1455" r:id="rId15"/>
    <p:sldId id="1458" r:id="rId16"/>
    <p:sldId id="1462" r:id="rId17"/>
    <p:sldId id="1501" r:id="rId18"/>
    <p:sldId id="1488" r:id="rId19"/>
    <p:sldId id="1486" r:id="rId20"/>
    <p:sldId id="1464" r:id="rId21"/>
    <p:sldId id="1465" r:id="rId22"/>
    <p:sldId id="1467" r:id="rId23"/>
    <p:sldId id="1466" r:id="rId24"/>
    <p:sldId id="1468" r:id="rId25"/>
    <p:sldId id="1472" r:id="rId26"/>
    <p:sldId id="1473" r:id="rId27"/>
    <p:sldId id="1502" r:id="rId28"/>
    <p:sldId id="1489" r:id="rId29"/>
    <p:sldId id="1490" r:id="rId30"/>
    <p:sldId id="1493" r:id="rId31"/>
    <p:sldId id="1474" r:id="rId32"/>
    <p:sldId id="1496" r:id="rId33"/>
    <p:sldId id="1503" r:id="rId34"/>
    <p:sldId id="1504" r:id="rId35"/>
    <p:sldId id="1491" r:id="rId36"/>
    <p:sldId id="1492" r:id="rId37"/>
    <p:sldId id="1497" r:id="rId38"/>
    <p:sldId id="1498"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107" autoAdjust="0"/>
  </p:normalViewPr>
  <p:slideViewPr>
    <p:cSldViewPr snapToGrid="0">
      <p:cViewPr varScale="1">
        <p:scale>
          <a:sx n="49" d="100"/>
          <a:sy n="49" d="100"/>
        </p:scale>
        <p:origin x="13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 Roggen" userId="b722a22c-dc47-447c-92e9-69911de8af7c" providerId="ADAL" clId="{A2B2EFCE-43AB-4A87-BFA6-C57FDA5D80F0}"/>
    <pc:docChg chg="modSld sldOrd">
      <pc:chgData name="Martine Roggen" userId="b722a22c-dc47-447c-92e9-69911de8af7c" providerId="ADAL" clId="{A2B2EFCE-43AB-4A87-BFA6-C57FDA5D80F0}" dt="2023-06-16T14:04:29.850" v="1"/>
      <pc:docMkLst>
        <pc:docMk/>
      </pc:docMkLst>
      <pc:sldChg chg="ord">
        <pc:chgData name="Martine Roggen" userId="b722a22c-dc47-447c-92e9-69911de8af7c" providerId="ADAL" clId="{A2B2EFCE-43AB-4A87-BFA6-C57FDA5D80F0}" dt="2023-06-16T14:04:29.850" v="1"/>
        <pc:sldMkLst>
          <pc:docMk/>
          <pc:sldMk cId="285106178" sldId="72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2BEA-4A3C-924C-72E4F55B7F01}"/>
              </c:ext>
            </c:extLst>
          </c:dPt>
          <c:dLbls>
            <c:dLbl>
              <c:idx val="1"/>
              <c:layout>
                <c:manualLayout>
                  <c:x val="9.9702106708430396E-2"/>
                  <c:y val="7.057719500907285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EA-4A3C-924C-72E4F55B7F01}"/>
                </c:ext>
              </c:extLst>
            </c:dLbl>
            <c:dLbl>
              <c:idx val="2"/>
              <c:layout>
                <c:manualLayout>
                  <c:x val="7.6048474899234469E-2"/>
                  <c:y val="-7.4234424111580292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EA-4A3C-924C-72E4F55B7F0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ont une assurance</c:v>
                </c:pt>
                <c:pt idx="1">
                  <c:v>n’ont pas d’assurance</c:v>
                </c:pt>
                <c:pt idx="2">
                  <c:v>ne savent pas</c:v>
                </c:pt>
              </c:strCache>
            </c:strRef>
          </c:cat>
          <c:val>
            <c:numRef>
              <c:f>Sheet1!$B$2:$B$4</c:f>
              <c:numCache>
                <c:formatCode>0\%</c:formatCode>
                <c:ptCount val="3"/>
                <c:pt idx="0">
                  <c:v>94.05</c:v>
                </c:pt>
                <c:pt idx="1">
                  <c:v>1.28</c:v>
                </c:pt>
                <c:pt idx="2">
                  <c:v>4.68</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282"/>
      </c:pie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45.95</c:v>
                </c:pt>
                <c:pt idx="1">
                  <c:v>54.05</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6"/>
        <c:holeSize val="0"/>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45.68</c:v>
                </c:pt>
                <c:pt idx="1">
                  <c:v>54.32</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9"/>
        <c:holeSize val="0"/>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7455-480E-88DA-B3C5430907F5}"/>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7455-480E-88DA-B3C5430907F5}"/>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7455-480E-88DA-B3C5430907F5}"/>
              </c:ext>
            </c:extLst>
          </c:dPt>
          <c:dLbls>
            <c:dLbl>
              <c:idx val="1"/>
              <c:layout>
                <c:manualLayout>
                  <c:x val="0"/>
                  <c:y val="5.5173869059809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55-480E-88DA-B3C5430907F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0.39929999999999999</c:v>
                </c:pt>
                <c:pt idx="1">
                  <c:v>0.60070000000000001</c:v>
                </c:pt>
              </c:numCache>
            </c:numRef>
          </c:val>
          <c:extLst>
            <c:ext xmlns:c16="http://schemas.microsoft.com/office/drawing/2014/chart" uri="{C3380CC4-5D6E-409C-BE32-E72D297353CC}">
              <c16:uniqueId val="{00000006-7455-480E-88DA-B3C5430907F5}"/>
            </c:ext>
          </c:extLst>
        </c:ser>
        <c:dLbls>
          <c:showLegendKey val="0"/>
          <c:showVal val="0"/>
          <c:showCatName val="0"/>
          <c:showSerName val="0"/>
          <c:showPercent val="0"/>
          <c:showBubbleSize val="0"/>
          <c:showLeaderLines val="1"/>
        </c:dLbls>
        <c:firstSliceAng val="24"/>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94360944023"/>
          <c:y val="9.8339381038549264E-2"/>
          <c:w val="0.36253670716971093"/>
          <c:h val="0.88998686001489158"/>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1050"/>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Assurance habitation</c:v>
                </c:pt>
                <c:pt idx="1">
                  <c:v>Assurance hospitalisation</c:v>
                </c:pt>
                <c:pt idx="2">
                  <c:v>Assurance familiale</c:v>
                </c:pt>
                <c:pt idx="3">
                  <c:v>Assurance mobilité</c:v>
                </c:pt>
                <c:pt idx="4">
                  <c:v>Assurance pension</c:v>
                </c:pt>
                <c:pt idx="5">
                  <c:v>Assurance voyage</c:v>
                </c:pt>
                <c:pt idx="6">
                  <c:v>Assurance décès</c:v>
                </c:pt>
                <c:pt idx="7">
                  <c:v>Je ne sais pas</c:v>
                </c:pt>
              </c:strCache>
            </c:strRef>
          </c:cat>
          <c:val>
            <c:numRef>
              <c:f>Sheet1!$B$2:$B$9</c:f>
              <c:numCache>
                <c:formatCode>0\%</c:formatCode>
                <c:ptCount val="8"/>
                <c:pt idx="0">
                  <c:v>85.1</c:v>
                </c:pt>
                <c:pt idx="1">
                  <c:v>74.73</c:v>
                </c:pt>
                <c:pt idx="2">
                  <c:v>61.71</c:v>
                </c:pt>
                <c:pt idx="3">
                  <c:v>59.49</c:v>
                </c:pt>
                <c:pt idx="4">
                  <c:v>25.11</c:v>
                </c:pt>
                <c:pt idx="5">
                  <c:v>18.73</c:v>
                </c:pt>
                <c:pt idx="6">
                  <c:v>14.71</c:v>
                </c:pt>
                <c:pt idx="7">
                  <c:v>3.76</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254061"/>
            </a:solidFill>
            <a:ln>
              <a:solidFill>
                <a:schemeClr val="bg1"/>
              </a:solidFill>
            </a:ln>
          </c:spPr>
          <c:invertIfNegative val="0"/>
          <c:dPt>
            <c:idx val="7"/>
            <c:invertIfNegative val="0"/>
            <c:bubble3D val="0"/>
            <c:spPr>
              <a:solidFill>
                <a:srgbClr val="A6A6A6">
                  <a:alpha val="50196"/>
                </a:srgbClr>
              </a:solidFill>
              <a:ln>
                <a:solidFill>
                  <a:schemeClr val="bg1"/>
                </a:solidFill>
              </a:ln>
            </c:spPr>
            <c:extLst>
              <c:ext xmlns:c16="http://schemas.microsoft.com/office/drawing/2014/chart" uri="{C3380CC4-5D6E-409C-BE32-E72D297353CC}">
                <c16:uniqueId val="{0000000A-C71E-4769-B91C-6F4F5AA2AE73}"/>
              </c:ext>
            </c:extLst>
          </c:dPt>
          <c:dLbls>
            <c:spPr>
              <a:noFill/>
              <a:ln>
                <a:noFill/>
              </a:ln>
              <a:effectLst/>
            </c:spPr>
            <c:txPr>
              <a:bodyPr wrap="square" lIns="38100" tIns="19050" rIns="38100" bIns="19050" anchor="ctr">
                <a:spAutoFit/>
              </a:bodyPr>
              <a:lstStyle/>
              <a:p>
                <a:pPr>
                  <a:defRPr sz="1050"/>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Assurance habitation</c:v>
                </c:pt>
                <c:pt idx="1">
                  <c:v>Assurance hospitalisation</c:v>
                </c:pt>
                <c:pt idx="2">
                  <c:v>Assurance familiale</c:v>
                </c:pt>
                <c:pt idx="3">
                  <c:v>Assurance mobilité</c:v>
                </c:pt>
                <c:pt idx="4">
                  <c:v>Assurance pension</c:v>
                </c:pt>
                <c:pt idx="5">
                  <c:v>Assurance voyage</c:v>
                </c:pt>
                <c:pt idx="6">
                  <c:v>Assurance décès</c:v>
                </c:pt>
                <c:pt idx="7">
                  <c:v>Je ne sais pas</c:v>
                </c:pt>
              </c:strCache>
            </c:strRef>
          </c:cat>
          <c:val>
            <c:numRef>
              <c:f>Sheet1!$C$2:$C$9</c:f>
              <c:numCache>
                <c:formatCode>0\%</c:formatCode>
                <c:ptCount val="8"/>
                <c:pt idx="0">
                  <c:v>86.78</c:v>
                </c:pt>
                <c:pt idx="1">
                  <c:v>72.7</c:v>
                </c:pt>
                <c:pt idx="2">
                  <c:v>66.319999999999993</c:v>
                </c:pt>
                <c:pt idx="3">
                  <c:v>61.55</c:v>
                </c:pt>
                <c:pt idx="4">
                  <c:v>29.13</c:v>
                </c:pt>
                <c:pt idx="5">
                  <c:v>18.21</c:v>
                </c:pt>
                <c:pt idx="6">
                  <c:v>15.55</c:v>
                </c:pt>
                <c:pt idx="7">
                  <c:v>3.08</c:v>
                </c:pt>
              </c:numCache>
            </c:numRef>
          </c:val>
          <c:extLst>
            <c:ext xmlns:c16="http://schemas.microsoft.com/office/drawing/2014/chart" uri="{C3380CC4-5D6E-409C-BE32-E72D297353CC}">
              <c16:uniqueId val="{00000009-C71E-4769-B91C-6F4F5AA2AE73}"/>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7740768858329863"/>
          <c:y val="2.4267253157131418E-2"/>
          <c:w val="0.24768269917882924"/>
          <c:h val="8.2666939275179818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94360944023"/>
          <c:y val="7.82588067525119E-2"/>
          <c:w val="0.45181004383243711"/>
          <c:h val="0.91861247188868278"/>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1050"/>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Assurance habitation</c:v>
                </c:pt>
                <c:pt idx="1">
                  <c:v>Assurance hospitalisation</c:v>
                </c:pt>
                <c:pt idx="2">
                  <c:v>Assurance familiale</c:v>
                </c:pt>
                <c:pt idx="3">
                  <c:v>Assurance mobilité</c:v>
                </c:pt>
                <c:pt idx="4">
                  <c:v>Assurance pension</c:v>
                </c:pt>
                <c:pt idx="5">
                  <c:v>Assurance voyage</c:v>
                </c:pt>
                <c:pt idx="6">
                  <c:v>Assurance décès</c:v>
                </c:pt>
              </c:strCache>
            </c:strRef>
          </c:cat>
          <c:val>
            <c:numRef>
              <c:f>Sheet1!$B$2:$B$8</c:f>
              <c:numCache>
                <c:formatCode>0\%</c:formatCode>
                <c:ptCount val="7"/>
                <c:pt idx="0">
                  <c:v>88.81</c:v>
                </c:pt>
                <c:pt idx="1">
                  <c:v>78.72</c:v>
                </c:pt>
                <c:pt idx="2">
                  <c:v>72.47</c:v>
                </c:pt>
                <c:pt idx="3">
                  <c:v>67.06</c:v>
                </c:pt>
                <c:pt idx="4">
                  <c:v>28.25</c:v>
                </c:pt>
                <c:pt idx="5">
                  <c:v>25.7</c:v>
                </c:pt>
                <c:pt idx="6">
                  <c:v>20.309999999999999</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254061"/>
            </a:solidFill>
            <a:ln>
              <a:solidFill>
                <a:schemeClr val="bg1"/>
              </a:solidFill>
            </a:ln>
          </c:spPr>
          <c:invertIfNegative val="0"/>
          <c:dLbls>
            <c:spPr>
              <a:noFill/>
              <a:ln>
                <a:noFill/>
              </a:ln>
              <a:effectLst/>
            </c:spPr>
            <c:txPr>
              <a:bodyPr wrap="square" lIns="38100" tIns="19050" rIns="38100" bIns="19050" anchor="ctr">
                <a:spAutoFit/>
              </a:bodyPr>
              <a:lstStyle/>
              <a:p>
                <a:pPr>
                  <a:defRPr sz="1050"/>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Assurance habitation</c:v>
                </c:pt>
                <c:pt idx="1">
                  <c:v>Assurance hospitalisation</c:v>
                </c:pt>
                <c:pt idx="2">
                  <c:v>Assurance familiale</c:v>
                </c:pt>
                <c:pt idx="3">
                  <c:v>Assurance mobilité</c:v>
                </c:pt>
                <c:pt idx="4">
                  <c:v>Assurance pension</c:v>
                </c:pt>
                <c:pt idx="5">
                  <c:v>Assurance voyage</c:v>
                </c:pt>
                <c:pt idx="6">
                  <c:v>Assurance décès</c:v>
                </c:pt>
              </c:strCache>
            </c:strRef>
          </c:cat>
          <c:val>
            <c:numRef>
              <c:f>Sheet1!$C$2:$C$8</c:f>
              <c:numCache>
                <c:formatCode>0\%</c:formatCode>
                <c:ptCount val="7"/>
                <c:pt idx="0">
                  <c:v>88.88</c:v>
                </c:pt>
                <c:pt idx="1">
                  <c:v>77.63</c:v>
                </c:pt>
                <c:pt idx="2">
                  <c:v>73.16</c:v>
                </c:pt>
                <c:pt idx="3">
                  <c:v>68.55</c:v>
                </c:pt>
                <c:pt idx="4">
                  <c:v>29.5</c:v>
                </c:pt>
                <c:pt idx="5">
                  <c:v>23.16</c:v>
                </c:pt>
                <c:pt idx="6">
                  <c:v>17.28</c:v>
                </c:pt>
              </c:numCache>
            </c:numRef>
          </c:val>
          <c:extLst>
            <c:ext xmlns:c16="http://schemas.microsoft.com/office/drawing/2014/chart" uri="{C3380CC4-5D6E-409C-BE32-E72D297353CC}">
              <c16:uniqueId val="{00000009-D321-4488-B835-E63C13CF850A}"/>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3480573191198058"/>
          <c:y val="2.567674394625271E-2"/>
          <c:w val="0.38473424080244828"/>
          <c:h val="8.7468401093654072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805145668438624"/>
          <c:y val="8.0901484715750316E-2"/>
          <c:w val="0.4719485433156137"/>
          <c:h val="0.90876836510889702"/>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9"/>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0-C346-457A-8296-A3073A559789}"/>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1100"/>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Moins d’un mois</c:v>
                </c:pt>
                <c:pt idx="1">
                  <c:v>Entre un mois et 6 mois</c:v>
                </c:pt>
                <c:pt idx="2">
                  <c:v>Entre 6 mois et un an</c:v>
                </c:pt>
                <c:pt idx="3">
                  <c:v>Entre 1 an et 2 ans</c:v>
                </c:pt>
                <c:pt idx="4">
                  <c:v>Entre 2 ans et 5 ans</c:v>
                </c:pt>
                <c:pt idx="5">
                  <c:v>Entre 5 ans et 10 ans</c:v>
                </c:pt>
                <c:pt idx="6">
                  <c:v>Entre 10 ans et 15 ans</c:v>
                </c:pt>
                <c:pt idx="7">
                  <c:v>Entre 15 ans et 20 ans</c:v>
                </c:pt>
                <c:pt idx="8">
                  <c:v>Plus de 20 ans</c:v>
                </c:pt>
                <c:pt idx="9">
                  <c:v>Je n’ai jamais eu recours</c:v>
                </c:pt>
              </c:strCache>
            </c:strRef>
          </c:cat>
          <c:val>
            <c:numRef>
              <c:f>Sheet1!$B$2:$B$11</c:f>
              <c:numCache>
                <c:formatCode>0\%</c:formatCode>
                <c:ptCount val="10"/>
                <c:pt idx="0">
                  <c:v>3.21</c:v>
                </c:pt>
                <c:pt idx="1">
                  <c:v>9.02</c:v>
                </c:pt>
                <c:pt idx="2">
                  <c:v>9.17</c:v>
                </c:pt>
                <c:pt idx="3">
                  <c:v>15.17</c:v>
                </c:pt>
                <c:pt idx="4">
                  <c:v>17.8</c:v>
                </c:pt>
                <c:pt idx="5">
                  <c:v>11.45</c:v>
                </c:pt>
                <c:pt idx="6">
                  <c:v>5.81</c:v>
                </c:pt>
                <c:pt idx="7">
                  <c:v>2.83</c:v>
                </c:pt>
                <c:pt idx="8">
                  <c:v>1.93</c:v>
                </c:pt>
                <c:pt idx="9">
                  <c:v>23.63</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254061"/>
            </a:solidFill>
            <a:ln>
              <a:solidFill>
                <a:schemeClr val="bg1"/>
              </a:solidFill>
            </a:ln>
          </c:spPr>
          <c:invertIfNegative val="0"/>
          <c:dPt>
            <c:idx val="9"/>
            <c:invertIfNegative val="0"/>
            <c:bubble3D val="0"/>
            <c:spPr>
              <a:solidFill>
                <a:srgbClr val="A6A6A6">
                  <a:alpha val="50196"/>
                </a:srgbClr>
              </a:solidFill>
              <a:ln>
                <a:solidFill>
                  <a:schemeClr val="bg1"/>
                </a:solidFill>
              </a:ln>
            </c:spPr>
            <c:extLst>
              <c:ext xmlns:c16="http://schemas.microsoft.com/office/drawing/2014/chart" uri="{C3380CC4-5D6E-409C-BE32-E72D297353CC}">
                <c16:uniqueId val="{0000000A-9935-46EE-ACC1-83F78DF268BA}"/>
              </c:ext>
            </c:extLst>
          </c:dPt>
          <c:dLbls>
            <c:spPr>
              <a:noFill/>
              <a:ln>
                <a:noFill/>
              </a:ln>
              <a:effectLst/>
            </c:spPr>
            <c:txPr>
              <a:bodyPr wrap="square" lIns="38100" tIns="19050" rIns="38100" bIns="19050" anchor="ctr">
                <a:spAutoFit/>
              </a:bodyPr>
              <a:lstStyle/>
              <a:p>
                <a:pPr>
                  <a:defRPr sz="1100"/>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Moins d’un mois</c:v>
                </c:pt>
                <c:pt idx="1">
                  <c:v>Entre un mois et 6 mois</c:v>
                </c:pt>
                <c:pt idx="2">
                  <c:v>Entre 6 mois et un an</c:v>
                </c:pt>
                <c:pt idx="3">
                  <c:v>Entre 1 an et 2 ans</c:v>
                </c:pt>
                <c:pt idx="4">
                  <c:v>Entre 2 ans et 5 ans</c:v>
                </c:pt>
                <c:pt idx="5">
                  <c:v>Entre 5 ans et 10 ans</c:v>
                </c:pt>
                <c:pt idx="6">
                  <c:v>Entre 10 ans et 15 ans</c:v>
                </c:pt>
                <c:pt idx="7">
                  <c:v>Entre 15 ans et 20 ans</c:v>
                </c:pt>
                <c:pt idx="8">
                  <c:v>Plus de 20 ans</c:v>
                </c:pt>
                <c:pt idx="9">
                  <c:v>Je n’ai jamais eu recours</c:v>
                </c:pt>
              </c:strCache>
            </c:strRef>
          </c:cat>
          <c:val>
            <c:numRef>
              <c:f>Sheet1!$C$2:$C$11</c:f>
              <c:numCache>
                <c:formatCode>0\%</c:formatCode>
                <c:ptCount val="10"/>
                <c:pt idx="0">
                  <c:v>5</c:v>
                </c:pt>
                <c:pt idx="1">
                  <c:v>13.53</c:v>
                </c:pt>
                <c:pt idx="2">
                  <c:v>10.4</c:v>
                </c:pt>
                <c:pt idx="3">
                  <c:v>14.9</c:v>
                </c:pt>
                <c:pt idx="4">
                  <c:v>18.66</c:v>
                </c:pt>
                <c:pt idx="5">
                  <c:v>11.18</c:v>
                </c:pt>
                <c:pt idx="6">
                  <c:v>4.1500000000000004</c:v>
                </c:pt>
                <c:pt idx="7">
                  <c:v>2.5099999999999998</c:v>
                </c:pt>
                <c:pt idx="8">
                  <c:v>1.79</c:v>
                </c:pt>
                <c:pt idx="9">
                  <c:v>17.87</c:v>
                </c:pt>
              </c:numCache>
            </c:numRef>
          </c:val>
          <c:extLst>
            <c:ext xmlns:c16="http://schemas.microsoft.com/office/drawing/2014/chart" uri="{C3380CC4-5D6E-409C-BE32-E72D297353CC}">
              <c16:uniqueId val="{00000009-9935-46EE-ACC1-83F78DF268BA}"/>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200">
                <a:solidFill>
                  <a:srgbClr val="0A3365"/>
                </a:solidFill>
              </a:defRPr>
            </a:pPr>
            <a:endParaRPr lang="nl-BE"/>
          </a:p>
        </c:txPr>
        <c:crossAx val="283878144"/>
        <c:crosses val="autoZero"/>
        <c:auto val="1"/>
        <c:lblAlgn val="ctr"/>
        <c:lblOffset val="100"/>
        <c:noMultiLvlLbl val="0"/>
      </c:catAx>
      <c:valAx>
        <c:axId val="283878144"/>
        <c:scaling>
          <c:orientation val="minMax"/>
          <c:max val="8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8329688957119243"/>
          <c:y val="0"/>
          <c:w val="0.27212829326483368"/>
          <c:h val="6.9474527692542684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94360944023"/>
          <c:y val="5.9189612308123626E-2"/>
          <c:w val="0.45181004383243711"/>
          <c:h val="0.93845769705890081"/>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1050"/>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Un rapport qualité/prix correct</c:v>
                </c:pt>
                <c:pt idx="1">
                  <c:v>Qu’elle/il défende objectivement et justement mes intérêts en cas de sinistre</c:v>
                </c:pt>
                <c:pt idx="2">
                  <c:v>Sa rapidité d’intervention</c:v>
                </c:pt>
                <c:pt idx="3">
                  <c:v>L’étendue de la couverture de ses assurances</c:v>
                </c:pt>
                <c:pt idx="4">
                  <c:v>Sa rapidité d’indemnisation</c:v>
                </c:pt>
                <c:pt idx="5">
                  <c:v>Le contact humain</c:v>
                </c:pt>
                <c:pt idx="6">
                  <c:v>Sa disponibilité digitale 24/24</c:v>
                </c:pt>
                <c:pt idx="7">
                  <c:v>L’étendue de son offre</c:v>
                </c:pt>
                <c:pt idx="8">
                  <c:v>Son accessibilité physique</c:v>
                </c:pt>
              </c:strCache>
            </c:strRef>
          </c:cat>
          <c:val>
            <c:numRef>
              <c:f>Sheet1!$B$2:$B$10</c:f>
              <c:numCache>
                <c:formatCode>0\%</c:formatCode>
                <c:ptCount val="9"/>
                <c:pt idx="0">
                  <c:v>61.39</c:v>
                </c:pt>
                <c:pt idx="1">
                  <c:v>49.09</c:v>
                </c:pt>
                <c:pt idx="2">
                  <c:v>43.2</c:v>
                </c:pt>
                <c:pt idx="3">
                  <c:v>36.880000000000003</c:v>
                </c:pt>
                <c:pt idx="4">
                  <c:v>33.369999999999997</c:v>
                </c:pt>
                <c:pt idx="5">
                  <c:v>25.98</c:v>
                </c:pt>
                <c:pt idx="6">
                  <c:v>17.27</c:v>
                </c:pt>
                <c:pt idx="7">
                  <c:v>15.47</c:v>
                </c:pt>
                <c:pt idx="8">
                  <c:v>13.3</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254061"/>
            </a:solidFill>
            <a:ln>
              <a:solidFill>
                <a:schemeClr val="bg1"/>
              </a:solidFill>
            </a:ln>
          </c:spPr>
          <c:invertIfNegative val="0"/>
          <c:dLbls>
            <c:spPr>
              <a:noFill/>
              <a:ln>
                <a:noFill/>
              </a:ln>
              <a:effectLst/>
            </c:spPr>
            <c:txPr>
              <a:bodyPr wrap="square" lIns="38100" tIns="19050" rIns="38100" bIns="19050" anchor="ctr">
                <a:spAutoFit/>
              </a:bodyPr>
              <a:lstStyle/>
              <a:p>
                <a:pPr>
                  <a:defRPr sz="1050"/>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Un rapport qualité/prix correct</c:v>
                </c:pt>
                <c:pt idx="1">
                  <c:v>Qu’elle/il défende objectivement et justement mes intérêts en cas de sinistre</c:v>
                </c:pt>
                <c:pt idx="2">
                  <c:v>Sa rapidité d’intervention</c:v>
                </c:pt>
                <c:pt idx="3">
                  <c:v>L’étendue de la couverture de ses assurances</c:v>
                </c:pt>
                <c:pt idx="4">
                  <c:v>Sa rapidité d’indemnisation</c:v>
                </c:pt>
                <c:pt idx="5">
                  <c:v>Le contact humain</c:v>
                </c:pt>
                <c:pt idx="6">
                  <c:v>Sa disponibilité digitale 24/24</c:v>
                </c:pt>
                <c:pt idx="7">
                  <c:v>L’étendue de son offre</c:v>
                </c:pt>
                <c:pt idx="8">
                  <c:v>Son accessibilité physique</c:v>
                </c:pt>
              </c:strCache>
            </c:strRef>
          </c:cat>
          <c:val>
            <c:numRef>
              <c:f>Sheet1!$C$2:$C$10</c:f>
              <c:numCache>
                <c:formatCode>0\%</c:formatCode>
                <c:ptCount val="9"/>
                <c:pt idx="0">
                  <c:v>60.83</c:v>
                </c:pt>
                <c:pt idx="1">
                  <c:v>48</c:v>
                </c:pt>
                <c:pt idx="2">
                  <c:v>46.02</c:v>
                </c:pt>
                <c:pt idx="3">
                  <c:v>36.619999999999997</c:v>
                </c:pt>
                <c:pt idx="4">
                  <c:v>33.700000000000003</c:v>
                </c:pt>
                <c:pt idx="5">
                  <c:v>26.95</c:v>
                </c:pt>
                <c:pt idx="6">
                  <c:v>16.37</c:v>
                </c:pt>
                <c:pt idx="7">
                  <c:v>14.45</c:v>
                </c:pt>
                <c:pt idx="8">
                  <c:v>13.12</c:v>
                </c:pt>
              </c:numCache>
            </c:numRef>
          </c:val>
          <c:extLst>
            <c:ext xmlns:c16="http://schemas.microsoft.com/office/drawing/2014/chart" uri="{C3380CC4-5D6E-409C-BE32-E72D297353CC}">
              <c16:uniqueId val="{00000007-F006-48E5-8616-BF6D892C529B}"/>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00">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5563370187948937"/>
          <c:y val="4.2794573243754522E-3"/>
          <c:w val="0.2629244898714958"/>
          <c:h val="7.4630029120527713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88543651703"/>
          <c:y val="3.4413640107081638E-2"/>
          <c:w val="0.49597952765193443"/>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5"/>
            <c:invertIfNegative val="0"/>
            <c:bubble3D val="0"/>
            <c:spPr>
              <a:solidFill>
                <a:srgbClr val="7F7F7F"/>
              </a:solidFill>
              <a:ln>
                <a:solidFill>
                  <a:schemeClr val="bg1"/>
                </a:solidFill>
              </a:ln>
            </c:spPr>
            <c:extLst>
              <c:ext xmlns:c16="http://schemas.microsoft.com/office/drawing/2014/chart" uri="{C3380CC4-5D6E-409C-BE32-E72D297353CC}">
                <c16:uniqueId val="{00000000-85F2-4F85-8E82-177315F8D713}"/>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La digitalisation du secteur des assurances correspond à mes attentes et aucun contact humain n’est nécessaire</c:v>
                </c:pt>
                <c:pt idx="1">
                  <c:v>La digitalisation du secteur des assurances correspond à mes attentes mais je souhaite encore un contact humain</c:v>
                </c:pt>
                <c:pt idx="2">
                  <c:v>La question des assurances ne peut se gérer que via des contacts humains et non pas digitalement</c:v>
                </c:pt>
              </c:strCache>
            </c:strRef>
          </c:cat>
          <c:val>
            <c:numRef>
              <c:f>Sheet1!$B$2:$B$4</c:f>
              <c:numCache>
                <c:formatCode>0\%</c:formatCode>
                <c:ptCount val="3"/>
                <c:pt idx="0">
                  <c:v>18.309999999999999</c:v>
                </c:pt>
                <c:pt idx="1">
                  <c:v>58.52</c:v>
                </c:pt>
                <c:pt idx="2">
                  <c:v>23.17</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50">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5-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45.81</c:v>
                </c:pt>
                <c:pt idx="1">
                  <c:v>15.18</c:v>
                </c:pt>
                <c:pt idx="2">
                  <c:v>39.01</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94360944023"/>
          <c:y val="5.6946772311978505E-2"/>
          <c:w val="0.45181004383243711"/>
          <c:h val="0.940542500402673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Physiquement, en vous rendant dans votre bureau d’assurance</c:v>
                </c:pt>
                <c:pt idx="1">
                  <c:v>Par téléphone en contactant votre intermédiaire/compagnie d'assurances</c:v>
                </c:pt>
                <c:pt idx="2">
                  <c:v>Digitalement via l’app ou le site Internet de votre intermédiaire/compagnie d'assurances</c:v>
                </c:pt>
              </c:strCache>
            </c:strRef>
          </c:cat>
          <c:val>
            <c:numRef>
              <c:f>Sheet1!$B$2:$B$4</c:f>
              <c:numCache>
                <c:formatCode>0\%</c:formatCode>
                <c:ptCount val="3"/>
                <c:pt idx="0">
                  <c:v>51.28</c:v>
                </c:pt>
                <c:pt idx="1">
                  <c:v>29.82</c:v>
                </c:pt>
                <c:pt idx="2">
                  <c:v>18.899999999999999</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254061"/>
            </a:solidFill>
            <a:ln>
              <a:solidFill>
                <a:schemeClr val="bg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Physiquement, en vous rendant dans votre bureau d’assurance</c:v>
                </c:pt>
                <c:pt idx="1">
                  <c:v>Par téléphone en contactant votre intermédiaire/compagnie d'assurances</c:v>
                </c:pt>
                <c:pt idx="2">
                  <c:v>Digitalement via l’app ou le site Internet de votre intermédiaire/compagnie d'assurances</c:v>
                </c:pt>
              </c:strCache>
            </c:strRef>
          </c:cat>
          <c:val>
            <c:numRef>
              <c:f>Sheet1!$C$2:$C$4</c:f>
              <c:numCache>
                <c:formatCode>0\%</c:formatCode>
                <c:ptCount val="3"/>
                <c:pt idx="0">
                  <c:v>55.93</c:v>
                </c:pt>
                <c:pt idx="1">
                  <c:v>26.48</c:v>
                </c:pt>
                <c:pt idx="2">
                  <c:v>17.59</c:v>
                </c:pt>
              </c:numCache>
            </c:numRef>
          </c:val>
          <c:extLst>
            <c:ext xmlns:c16="http://schemas.microsoft.com/office/drawing/2014/chart" uri="{C3380CC4-5D6E-409C-BE32-E72D297353CC}">
              <c16:uniqueId val="{00000009-33D5-42CF-9181-6FED64877D8B}"/>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5563370187948937"/>
          <c:y val="2.567674394625271E-2"/>
          <c:w val="0.27381148322340043"/>
          <c:h val="8.7468401093654072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7740-4349-8C87-97EC7272FE3D}"/>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7740-4349-8C87-97EC7272FE3D}"/>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7740-4349-8C87-97EC7272FE3D}"/>
              </c:ext>
            </c:extLst>
          </c:dPt>
          <c:dLbls>
            <c:dLbl>
              <c:idx val="1"/>
              <c:layout>
                <c:manualLayout>
                  <c:x val="0"/>
                  <c:y val="5.5173869059809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40-4349-8C87-97EC7272FE3D}"/>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 je suis à la recherche d’un emploi</c:v>
                </c:pt>
                <c:pt idx="2">
                  <c:v>Non, je suis à la recherche de mon premier emploi</c:v>
                </c:pt>
              </c:strCache>
            </c:strRef>
          </c:cat>
          <c:val>
            <c:numRef>
              <c:f>Sheet1!$B$2:$B$4</c:f>
              <c:numCache>
                <c:formatCode>0%</c:formatCode>
                <c:ptCount val="3"/>
                <c:pt idx="0">
                  <c:v>0.94</c:v>
                </c:pt>
                <c:pt idx="1">
                  <c:v>0.01</c:v>
                </c:pt>
                <c:pt idx="2">
                  <c:v>0.05</c:v>
                </c:pt>
              </c:numCache>
            </c:numRef>
          </c:val>
          <c:extLst>
            <c:ext xmlns:c16="http://schemas.microsoft.com/office/drawing/2014/chart" uri="{C3380CC4-5D6E-409C-BE32-E72D297353CC}">
              <c16:uniqueId val="{00000006-7740-4349-8C87-97EC7272FE3D}"/>
            </c:ext>
          </c:extLst>
        </c:ser>
        <c:dLbls>
          <c:showLegendKey val="0"/>
          <c:showVal val="0"/>
          <c:showCatName val="0"/>
          <c:showSerName val="0"/>
          <c:showPercent val="0"/>
          <c:showBubbleSize val="0"/>
          <c:showLeaderLines val="1"/>
        </c:dLbls>
        <c:firstSliceAng val="283"/>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2BEA-4A3C-924C-72E4F55B7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53.16</c:v>
                </c:pt>
                <c:pt idx="1">
                  <c:v>14.43</c:v>
                </c:pt>
                <c:pt idx="2">
                  <c:v>32.409999999999997</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355"/>
      </c:pie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F2DB-4A44-BA35-6B35945B0298}"/>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F2DB-4A44-BA35-6B35945B0298}"/>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F2DB-4A44-BA35-6B35945B0298}"/>
              </c:ext>
            </c:extLst>
          </c:dPt>
          <c:dLbls>
            <c:dLbl>
              <c:idx val="1"/>
              <c:layout>
                <c:manualLayout>
                  <c:x val="6.7834343192636716E-3"/>
                  <c:y val="-7.8819812942584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DB-4A44-BA35-6B35945B0298}"/>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0.54220000000000002</c:v>
                </c:pt>
                <c:pt idx="1">
                  <c:v>0.15809999999999999</c:v>
                </c:pt>
                <c:pt idx="2">
                  <c:v>0.29970000000000002</c:v>
                </c:pt>
              </c:numCache>
            </c:numRef>
          </c:val>
          <c:extLst>
            <c:ext xmlns:c16="http://schemas.microsoft.com/office/drawing/2014/chart" uri="{C3380CC4-5D6E-409C-BE32-E72D297353CC}">
              <c16:uniqueId val="{00000006-F2DB-4A44-BA35-6B35945B0298}"/>
            </c:ext>
          </c:extLst>
        </c:ser>
        <c:dLbls>
          <c:showLegendKey val="0"/>
          <c:showVal val="0"/>
          <c:showCatName val="0"/>
          <c:showSerName val="0"/>
          <c:showPercent val="0"/>
          <c:showBubbleSize val="0"/>
          <c:showLeaderLines val="1"/>
        </c:dLbls>
        <c:firstSliceAng val="355"/>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2BEA-4A3C-924C-72E4F55B7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28.4</c:v>
                </c:pt>
                <c:pt idx="1">
                  <c:v>71.599999999999994</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42"/>
      </c:pie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54E-4844-9703-A2BB5A3AD16A}"/>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54E-4844-9703-A2BB5A3AD16A}"/>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254E-4844-9703-A2BB5A3AD16A}"/>
              </c:ext>
            </c:extLst>
          </c:dPt>
          <c:dLbls>
            <c:dLbl>
              <c:idx val="1"/>
              <c:layout>
                <c:manualLayout>
                  <c:x val="0"/>
                  <c:y val="5.5173869059809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E-4844-9703-A2BB5A3AD16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25.55</c:v>
                </c:pt>
                <c:pt idx="1">
                  <c:v>74.45</c:v>
                </c:pt>
              </c:numCache>
            </c:numRef>
          </c:val>
          <c:extLst>
            <c:ext xmlns:c16="http://schemas.microsoft.com/office/drawing/2014/chart" uri="{C3380CC4-5D6E-409C-BE32-E72D297353CC}">
              <c16:uniqueId val="{00000006-254E-4844-9703-A2BB5A3AD16A}"/>
            </c:ext>
          </c:extLst>
        </c:ser>
        <c:dLbls>
          <c:showLegendKey val="0"/>
          <c:showVal val="0"/>
          <c:showCatName val="0"/>
          <c:showSerName val="0"/>
          <c:showPercent val="0"/>
          <c:showBubbleSize val="0"/>
          <c:showLeaderLines val="1"/>
        </c:dLbls>
        <c:firstSliceAng val="45"/>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2BEA-4A3C-924C-72E4F55B7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51.4</c:v>
                </c:pt>
                <c:pt idx="1">
                  <c:v>16.64</c:v>
                </c:pt>
                <c:pt idx="2">
                  <c:v>31.96</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D0E3-46D5-B553-B0D787B95B29}"/>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D0E3-46D5-B553-B0D787B95B29}"/>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D0E3-46D5-B553-B0D787B95B29}"/>
              </c:ext>
            </c:extLst>
          </c:dPt>
          <c:dLbls>
            <c:dLbl>
              <c:idx val="1"/>
              <c:layout>
                <c:manualLayout>
                  <c:x val="1.3566868638527343E-2"/>
                  <c:y val="-2.3645943882775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E3-46D5-B553-B0D787B95B29}"/>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53.29</c:v>
                </c:pt>
                <c:pt idx="1">
                  <c:v>17.48</c:v>
                </c:pt>
                <c:pt idx="2">
                  <c:v>29.23</c:v>
                </c:pt>
              </c:numCache>
            </c:numRef>
          </c:val>
          <c:extLst>
            <c:ext xmlns:c16="http://schemas.microsoft.com/office/drawing/2014/chart" uri="{C3380CC4-5D6E-409C-BE32-E72D297353CC}">
              <c16:uniqueId val="{00000006-D0E3-46D5-B553-B0D787B95B29}"/>
            </c:ext>
          </c:extLst>
        </c:ser>
        <c:dLbls>
          <c:showLegendKey val="0"/>
          <c:showVal val="0"/>
          <c:showCatName val="0"/>
          <c:showSerName val="0"/>
          <c:showPercent val="0"/>
          <c:showBubbleSize val="0"/>
          <c:showLeaderLines val="1"/>
        </c:dLbls>
        <c:firstSliceAng val="359"/>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2BEA-4A3C-924C-72E4F55B7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23.82</c:v>
                </c:pt>
                <c:pt idx="1">
                  <c:v>76.180000000000007</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51"/>
      </c:pie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BBE1-4075-A908-B450446848FB}"/>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BBE1-4075-A908-B450446848FB}"/>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BBE1-4075-A908-B450446848FB}"/>
              </c:ext>
            </c:extLst>
          </c:dPt>
          <c:dLbls>
            <c:dLbl>
              <c:idx val="1"/>
              <c:layout>
                <c:manualLayout>
                  <c:x val="0"/>
                  <c:y val="5.5173869059809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E1-4075-A908-B450446848F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27.26</c:v>
                </c:pt>
                <c:pt idx="1">
                  <c:v>72.739999999999995</c:v>
                </c:pt>
              </c:numCache>
            </c:numRef>
          </c:val>
          <c:extLst>
            <c:ext xmlns:c16="http://schemas.microsoft.com/office/drawing/2014/chart" uri="{C3380CC4-5D6E-409C-BE32-E72D297353CC}">
              <c16:uniqueId val="{00000006-BBE1-4075-A908-B450446848FB}"/>
            </c:ext>
          </c:extLst>
        </c:ser>
        <c:dLbls>
          <c:showLegendKey val="0"/>
          <c:showVal val="0"/>
          <c:showCatName val="0"/>
          <c:showSerName val="0"/>
          <c:showPercent val="0"/>
          <c:showBubbleSize val="0"/>
          <c:showLeaderLines val="1"/>
        </c:dLbls>
        <c:firstSliceAng val="45"/>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2BEA-4A3C-924C-72E4F55B7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57</c:v>
                </c:pt>
                <c:pt idx="1">
                  <c:v>43</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351"/>
      </c:pie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9EDF-402A-980B-FE89F9E043F3}"/>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9EDF-402A-980B-FE89F9E043F3}"/>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9EDF-402A-980B-FE89F9E043F3}"/>
              </c:ext>
            </c:extLst>
          </c:dPt>
          <c:dLbls>
            <c:dLbl>
              <c:idx val="1"/>
              <c:layout>
                <c:manualLayout>
                  <c:x val="0"/>
                  <c:y val="5.5173869059809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DF-402A-980B-FE89F9E043F3}"/>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58.68</c:v>
                </c:pt>
                <c:pt idx="1">
                  <c:v>41.32</c:v>
                </c:pt>
              </c:numCache>
            </c:numRef>
          </c:val>
          <c:extLst>
            <c:ext xmlns:c16="http://schemas.microsoft.com/office/drawing/2014/chart" uri="{C3380CC4-5D6E-409C-BE32-E72D297353CC}">
              <c16:uniqueId val="{00000006-9EDF-402A-980B-FE89F9E043F3}"/>
            </c:ext>
          </c:extLst>
        </c:ser>
        <c:dLbls>
          <c:showLegendKey val="0"/>
          <c:showVal val="0"/>
          <c:showCatName val="0"/>
          <c:showSerName val="0"/>
          <c:showPercent val="0"/>
          <c:showBubbleSize val="0"/>
          <c:showLeaderLines val="1"/>
        </c:dLbls>
        <c:firstSliceAng val="350"/>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36550628573732"/>
          <c:y val="9.0198191138537887E-2"/>
          <c:w val="0.45181004383243711"/>
          <c:h val="0.90980180886146211"/>
        </c:manualLayout>
      </c:layout>
      <c:barChart>
        <c:barDir val="bar"/>
        <c:grouping val="clustered"/>
        <c:varyColors val="0"/>
        <c:ser>
          <c:idx val="0"/>
          <c:order val="0"/>
          <c:tx>
            <c:strRef>
              <c:f>Sheet1!$B$1</c:f>
              <c:strCache>
                <c:ptCount val="1"/>
                <c:pt idx="0">
                  <c:v>2023</c:v>
                </c:pt>
              </c:strCache>
            </c:strRef>
          </c:tx>
          <c:spPr>
            <a:solidFill>
              <a:srgbClr val="9BBB59"/>
            </a:solidFill>
            <a:ln>
              <a:solidFill>
                <a:schemeClr val="bg1"/>
              </a:solidFill>
            </a:ln>
          </c:spPr>
          <c:invertIfNegative val="0"/>
          <c:dPt>
            <c:idx val="0"/>
            <c:invertIfNegative val="0"/>
            <c:bubble3D val="0"/>
            <c:extLst>
              <c:ext xmlns:c16="http://schemas.microsoft.com/office/drawing/2014/chart" uri="{C3380CC4-5D6E-409C-BE32-E72D297353CC}">
                <c16:uniqueId val="{00000007-760E-49C0-B8CF-837D4CB0A22C}"/>
              </c:ext>
            </c:extLst>
          </c:dPt>
          <c:dPt>
            <c:idx val="1"/>
            <c:invertIfNegative val="0"/>
            <c:bubble3D val="0"/>
            <c:spPr>
              <a:solidFill>
                <a:srgbClr val="C3D69B"/>
              </a:solidFill>
              <a:ln>
                <a:solidFill>
                  <a:schemeClr val="bg1"/>
                </a:solidFill>
              </a:ln>
            </c:spPr>
            <c:extLst>
              <c:ext xmlns:c16="http://schemas.microsoft.com/office/drawing/2014/chart" uri="{C3380CC4-5D6E-409C-BE32-E72D297353CC}">
                <c16:uniqueId val="{00000008-760E-49C0-B8CF-837D4CB0A22C}"/>
              </c:ext>
            </c:extLst>
          </c:dPt>
          <c:dPt>
            <c:idx val="2"/>
            <c:invertIfNegative val="0"/>
            <c:bubble3D val="0"/>
            <c:spPr>
              <a:solidFill>
                <a:srgbClr val="FCD5B5"/>
              </a:solidFill>
              <a:ln>
                <a:solidFill>
                  <a:schemeClr val="bg1"/>
                </a:solidFill>
              </a:ln>
            </c:spPr>
            <c:extLst>
              <c:ext xmlns:c16="http://schemas.microsoft.com/office/drawing/2014/chart" uri="{C3380CC4-5D6E-409C-BE32-E72D297353CC}">
                <c16:uniqueId val="{00000009-760E-49C0-B8CF-837D4CB0A22C}"/>
              </c:ext>
            </c:extLst>
          </c:dPt>
          <c:dPt>
            <c:idx val="3"/>
            <c:invertIfNegative val="0"/>
            <c:bubble3D val="0"/>
            <c:spPr>
              <a:solidFill>
                <a:srgbClr val="F79646"/>
              </a:solidFill>
              <a:ln>
                <a:solidFill>
                  <a:schemeClr val="bg1"/>
                </a:solidFill>
              </a:ln>
            </c:spPr>
            <c:extLst>
              <c:ext xmlns:c16="http://schemas.microsoft.com/office/drawing/2014/chart" uri="{C3380CC4-5D6E-409C-BE32-E72D297353CC}">
                <c16:uniqueId val="{00000000-28C2-4962-9A57-7FB34B3565BC}"/>
              </c:ext>
            </c:extLst>
          </c:dPt>
          <c:dPt>
            <c:idx val="4"/>
            <c:invertIfNegative val="0"/>
            <c:bubble3D val="0"/>
            <c:spPr>
              <a:solidFill>
                <a:srgbClr val="BFBFBF"/>
              </a:solidFill>
              <a:ln>
                <a:solidFill>
                  <a:schemeClr val="bg1"/>
                </a:solidFill>
              </a:ln>
            </c:spPr>
            <c:extLst>
              <c:ext xmlns:c16="http://schemas.microsoft.com/office/drawing/2014/chart" uri="{C3380CC4-5D6E-409C-BE32-E72D297353CC}">
                <c16:uniqueId val="{00000001-28C2-4962-9A57-7FB34B3565BC}"/>
              </c:ext>
            </c:extLst>
          </c:dPt>
          <c:dPt>
            <c:idx val="5"/>
            <c:invertIfNegative val="0"/>
            <c:bubble3D val="0"/>
            <c:spPr>
              <a:solidFill>
                <a:srgbClr val="A6A6A6"/>
              </a:solidFill>
              <a:ln>
                <a:solidFill>
                  <a:schemeClr val="bg1"/>
                </a:solidFill>
              </a:ln>
            </c:spPr>
            <c:extLst>
              <c:ext xmlns:c16="http://schemas.microsoft.com/office/drawing/2014/chart" uri="{C3380CC4-5D6E-409C-BE32-E72D297353CC}">
                <c16:uniqueId val="{00000000-41EA-4687-85E7-71B229A412E9}"/>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Oui, très bien assuré</c:v>
                </c:pt>
                <c:pt idx="1">
                  <c:v>Oui, suffisamment bien assuré</c:v>
                </c:pt>
                <c:pt idx="2">
                  <c:v>Non, pas suffisamment bien assuré</c:v>
                </c:pt>
                <c:pt idx="3">
                  <c:v>Non, pas du tout bien assuré</c:v>
                </c:pt>
                <c:pt idx="4">
                  <c:v>Je n’ai aucune assurance</c:v>
                </c:pt>
                <c:pt idx="5">
                  <c:v>Je ne sais pas</c:v>
                </c:pt>
              </c:strCache>
            </c:strRef>
          </c:cat>
          <c:val>
            <c:numRef>
              <c:f>Sheet1!$B$2:$B$7</c:f>
              <c:numCache>
                <c:formatCode>0\%</c:formatCode>
                <c:ptCount val="6"/>
                <c:pt idx="0">
                  <c:v>19.86</c:v>
                </c:pt>
                <c:pt idx="1">
                  <c:v>65.47</c:v>
                </c:pt>
                <c:pt idx="2">
                  <c:v>7</c:v>
                </c:pt>
                <c:pt idx="3">
                  <c:v>1.71</c:v>
                </c:pt>
                <c:pt idx="4">
                  <c:v>1.28</c:v>
                </c:pt>
                <c:pt idx="5">
                  <c:v>4.68</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9BBB59">
                <a:alpha val="50196"/>
              </a:srgbClr>
            </a:solidFill>
            <a:ln>
              <a:solidFill>
                <a:schemeClr val="bg1"/>
              </a:solidFill>
            </a:ln>
          </c:spPr>
          <c:invertIfNegative val="0"/>
          <c:dPt>
            <c:idx val="1"/>
            <c:invertIfNegative val="0"/>
            <c:bubble3D val="0"/>
            <c:spPr>
              <a:solidFill>
                <a:srgbClr val="C3D69B">
                  <a:alpha val="50196"/>
                </a:srgbClr>
              </a:solidFill>
              <a:ln>
                <a:solidFill>
                  <a:schemeClr val="bg1"/>
                </a:solidFill>
              </a:ln>
            </c:spPr>
            <c:extLst>
              <c:ext xmlns:c16="http://schemas.microsoft.com/office/drawing/2014/chart" uri="{C3380CC4-5D6E-409C-BE32-E72D297353CC}">
                <c16:uniqueId val="{00000012-F3B6-4B14-A0D1-119583BFD01B}"/>
              </c:ext>
            </c:extLst>
          </c:dPt>
          <c:dPt>
            <c:idx val="2"/>
            <c:invertIfNegative val="0"/>
            <c:bubble3D val="0"/>
            <c:spPr>
              <a:solidFill>
                <a:srgbClr val="FCD5B5">
                  <a:alpha val="50196"/>
                </a:srgbClr>
              </a:solidFill>
              <a:ln>
                <a:solidFill>
                  <a:schemeClr val="bg1"/>
                </a:solidFill>
              </a:ln>
            </c:spPr>
            <c:extLst>
              <c:ext xmlns:c16="http://schemas.microsoft.com/office/drawing/2014/chart" uri="{C3380CC4-5D6E-409C-BE32-E72D297353CC}">
                <c16:uniqueId val="{00000013-F3B6-4B14-A0D1-119583BFD01B}"/>
              </c:ext>
            </c:extLst>
          </c:dPt>
          <c:dPt>
            <c:idx val="3"/>
            <c:invertIfNegative val="0"/>
            <c:bubble3D val="0"/>
            <c:spPr>
              <a:solidFill>
                <a:srgbClr val="F79646">
                  <a:alpha val="50196"/>
                </a:srgbClr>
              </a:solidFill>
              <a:ln>
                <a:solidFill>
                  <a:schemeClr val="bg1"/>
                </a:solidFill>
              </a:ln>
            </c:spPr>
            <c:extLst>
              <c:ext xmlns:c16="http://schemas.microsoft.com/office/drawing/2014/chart" uri="{C3380CC4-5D6E-409C-BE32-E72D297353CC}">
                <c16:uniqueId val="{00000014-F3B6-4B14-A0D1-119583BFD01B}"/>
              </c:ext>
            </c:extLst>
          </c:dPt>
          <c:dPt>
            <c:idx val="4"/>
            <c:invertIfNegative val="0"/>
            <c:bubble3D val="0"/>
            <c:spPr>
              <a:solidFill>
                <a:srgbClr val="BFBFBF">
                  <a:alpha val="50196"/>
                </a:srgbClr>
              </a:solidFill>
              <a:ln>
                <a:solidFill>
                  <a:schemeClr val="bg1"/>
                </a:solidFill>
              </a:ln>
            </c:spPr>
            <c:extLst>
              <c:ext xmlns:c16="http://schemas.microsoft.com/office/drawing/2014/chart" uri="{C3380CC4-5D6E-409C-BE32-E72D297353CC}">
                <c16:uniqueId val="{00000015-F3B6-4B14-A0D1-119583BFD01B}"/>
              </c:ext>
            </c:extLst>
          </c:dPt>
          <c:dPt>
            <c:idx val="5"/>
            <c:invertIfNegative val="0"/>
            <c:bubble3D val="0"/>
            <c:spPr>
              <a:solidFill>
                <a:srgbClr val="A6A6A6">
                  <a:alpha val="50196"/>
                </a:srgbClr>
              </a:solidFill>
              <a:ln>
                <a:solidFill>
                  <a:schemeClr val="bg1"/>
                </a:solidFill>
              </a:ln>
            </c:spPr>
            <c:extLst>
              <c:ext xmlns:c16="http://schemas.microsoft.com/office/drawing/2014/chart" uri="{C3380CC4-5D6E-409C-BE32-E72D297353CC}">
                <c16:uniqueId val="{00000016-F3B6-4B14-A0D1-119583BFD01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Oui, très bien assuré</c:v>
                </c:pt>
                <c:pt idx="1">
                  <c:v>Oui, suffisamment bien assuré</c:v>
                </c:pt>
                <c:pt idx="2">
                  <c:v>Non, pas suffisamment bien assuré</c:v>
                </c:pt>
                <c:pt idx="3">
                  <c:v>Non, pas du tout bien assuré</c:v>
                </c:pt>
                <c:pt idx="4">
                  <c:v>Je n’ai aucune assurance</c:v>
                </c:pt>
                <c:pt idx="5">
                  <c:v>Je ne sais pas</c:v>
                </c:pt>
              </c:strCache>
            </c:strRef>
          </c:cat>
          <c:val>
            <c:numRef>
              <c:f>Sheet1!$C$2:$C$7</c:f>
              <c:numCache>
                <c:formatCode>0\%</c:formatCode>
                <c:ptCount val="6"/>
                <c:pt idx="0">
                  <c:v>20.03</c:v>
                </c:pt>
                <c:pt idx="1">
                  <c:v>65.650000000000006</c:v>
                </c:pt>
                <c:pt idx="2">
                  <c:v>6.85</c:v>
                </c:pt>
                <c:pt idx="3">
                  <c:v>1.47</c:v>
                </c:pt>
                <c:pt idx="4">
                  <c:v>1.03</c:v>
                </c:pt>
                <c:pt idx="5">
                  <c:v>4.97</c:v>
                </c:pt>
              </c:numCache>
            </c:numRef>
          </c:val>
          <c:extLst>
            <c:ext xmlns:c16="http://schemas.microsoft.com/office/drawing/2014/chart" uri="{C3380CC4-5D6E-409C-BE32-E72D297353CC}">
              <c16:uniqueId val="{00000011-F3B6-4B14-A0D1-119583BFD01B}"/>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53120630896711329"/>
          <c:y val="0"/>
          <c:w val="0.2216106579788393"/>
          <c:h val="7.5017748705428391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94360944023"/>
          <c:y val="4.2972490839602577E-2"/>
          <c:w val="0.45181004383243711"/>
          <c:h val="0.95514960241482683"/>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Sous format papier</c:v>
                </c:pt>
                <c:pt idx="1">
                  <c:v>Digitalement via l’app de votre assurance</c:v>
                </c:pt>
                <c:pt idx="2">
                  <c:v>En téléphonant à votre assurance</c:v>
                </c:pt>
              </c:strCache>
            </c:strRef>
          </c:cat>
          <c:val>
            <c:numRef>
              <c:f>Sheet1!$B$2:$B$4</c:f>
              <c:numCache>
                <c:formatCode>0\%</c:formatCode>
                <c:ptCount val="3"/>
                <c:pt idx="0">
                  <c:v>56.63</c:v>
                </c:pt>
                <c:pt idx="1">
                  <c:v>30.09</c:v>
                </c:pt>
                <c:pt idx="2">
                  <c:v>13.28</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254061"/>
            </a:solidFill>
            <a:ln>
              <a:solidFill>
                <a:schemeClr val="bg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Sous format papier</c:v>
                </c:pt>
                <c:pt idx="1">
                  <c:v>Digitalement via l’app de votre assurance</c:v>
                </c:pt>
                <c:pt idx="2">
                  <c:v>En téléphonant à votre assurance</c:v>
                </c:pt>
              </c:strCache>
            </c:strRef>
          </c:cat>
          <c:val>
            <c:numRef>
              <c:f>Sheet1!$C$2:$C$4</c:f>
              <c:numCache>
                <c:formatCode>0\%</c:formatCode>
                <c:ptCount val="3"/>
                <c:pt idx="0">
                  <c:v>55.16</c:v>
                </c:pt>
                <c:pt idx="1">
                  <c:v>27.57</c:v>
                </c:pt>
                <c:pt idx="2">
                  <c:v>17.27</c:v>
                </c:pt>
              </c:numCache>
            </c:numRef>
          </c:val>
          <c:extLst>
            <c:ext xmlns:c16="http://schemas.microsoft.com/office/drawing/2014/chart" uri="{C3380CC4-5D6E-409C-BE32-E72D297353CC}">
              <c16:uniqueId val="{00000009-78C6-4DB1-875A-CF306E2332AE}"/>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5563370187948937"/>
          <c:y val="0"/>
          <c:w val="0.29776286859759071"/>
          <c:h val="0.11314514503990679"/>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5-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36.659999999999997</c:v>
                </c:pt>
                <c:pt idx="1">
                  <c:v>22.41</c:v>
                </c:pt>
                <c:pt idx="2">
                  <c:v>40.92</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1"/>
        <c:holeSize val="0"/>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5-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28.86</c:v>
                </c:pt>
                <c:pt idx="1">
                  <c:v>23.24</c:v>
                </c:pt>
                <c:pt idx="2">
                  <c:v>47.9</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5-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16.82</c:v>
                </c:pt>
                <c:pt idx="1">
                  <c:v>38.76</c:v>
                </c:pt>
                <c:pt idx="2">
                  <c:v>44.42</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64"/>
        <c:holeSize val="0"/>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2BEA-4A3C-924C-72E4F55B7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21.12</c:v>
                </c:pt>
                <c:pt idx="1">
                  <c:v>78.88</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54"/>
      </c:pie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BE9C-4E3C-AAEC-5597C76DFF78}"/>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BE9C-4E3C-AAEC-5597C76DFF78}"/>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BE9C-4E3C-AAEC-5597C76DFF78}"/>
              </c:ext>
            </c:extLst>
          </c:dPt>
          <c:dLbls>
            <c:dLbl>
              <c:idx val="1"/>
              <c:layout>
                <c:manualLayout>
                  <c:x val="0"/>
                  <c:y val="5.5173869059809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C-4E3C-AAEC-5597C76DFF78}"/>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16.55</c:v>
                </c:pt>
                <c:pt idx="1">
                  <c:v>83.45</c:v>
                </c:pt>
              </c:numCache>
            </c:numRef>
          </c:val>
          <c:extLst>
            <c:ext xmlns:c16="http://schemas.microsoft.com/office/drawing/2014/chart" uri="{C3380CC4-5D6E-409C-BE32-E72D297353CC}">
              <c16:uniqueId val="{00000006-BE9C-4E3C-AAEC-5597C76DFF78}"/>
            </c:ext>
          </c:extLst>
        </c:ser>
        <c:dLbls>
          <c:showLegendKey val="0"/>
          <c:showVal val="0"/>
          <c:showCatName val="0"/>
          <c:showSerName val="0"/>
          <c:showPercent val="0"/>
          <c:showBubbleSize val="0"/>
          <c:showLeaderLines val="1"/>
        </c:dLbls>
        <c:firstSliceAng val="60"/>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88543651703"/>
          <c:y val="3.4413640107081638E-2"/>
          <c:w val="0.49597952765193443"/>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0"/>
            <c:invertIfNegative val="0"/>
            <c:bubble3D val="0"/>
            <c:spPr>
              <a:solidFill>
                <a:schemeClr val="accent6">
                  <a:lumMod val="60000"/>
                  <a:lumOff val="40000"/>
                </a:schemeClr>
              </a:solidFill>
              <a:ln>
                <a:solidFill>
                  <a:schemeClr val="bg1"/>
                </a:solidFill>
              </a:ln>
            </c:spPr>
            <c:extLst>
              <c:ext xmlns:c16="http://schemas.microsoft.com/office/drawing/2014/chart" uri="{C3380CC4-5D6E-409C-BE32-E72D297353CC}">
                <c16:uniqueId val="{0000000B-4AB1-46DB-ABA7-9360EA523585}"/>
              </c:ext>
            </c:extLst>
          </c:dPt>
          <c:dPt>
            <c:idx val="1"/>
            <c:invertIfNegative val="0"/>
            <c:bubble3D val="0"/>
            <c:spPr>
              <a:solidFill>
                <a:schemeClr val="accent3"/>
              </a:solidFill>
              <a:ln>
                <a:solidFill>
                  <a:schemeClr val="bg1"/>
                </a:solidFill>
              </a:ln>
            </c:spPr>
            <c:extLst>
              <c:ext xmlns:c16="http://schemas.microsoft.com/office/drawing/2014/chart" uri="{C3380CC4-5D6E-409C-BE32-E72D297353CC}">
                <c16:uniqueId val="{0000000C-4AB1-46DB-ABA7-9360EA523585}"/>
              </c:ext>
            </c:extLst>
          </c:dPt>
          <c:dPt>
            <c:idx val="2"/>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D-4AB1-46DB-ABA7-9360EA523585}"/>
              </c:ext>
            </c:extLst>
          </c:dPt>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5"/>
            <c:invertIfNegative val="0"/>
            <c:bubble3D val="0"/>
            <c:spPr>
              <a:solidFill>
                <a:srgbClr val="7F7F7F"/>
              </a:solidFill>
              <a:ln>
                <a:solidFill>
                  <a:schemeClr val="bg1"/>
                </a:solidFill>
              </a:ln>
            </c:spPr>
            <c:extLst>
              <c:ext xmlns:c16="http://schemas.microsoft.com/office/drawing/2014/chart" uri="{C3380CC4-5D6E-409C-BE32-E72D297353CC}">
                <c16:uniqueId val="{00000000-85F2-4F85-8E82-177315F8D713}"/>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Oui, j’ai décidé de m’assurer MOINS et de renoncer à certains produits d’assurances</c:v>
                </c:pt>
                <c:pt idx="1">
                  <c:v>Oui, j’ai décidé de m’assurer PLUS et de prendre une assurance supplémentaire</c:v>
                </c:pt>
                <c:pt idx="2">
                  <c:v>Non, j’ai maintenu le portefeuille d’assurances dont je disposais avant la crise</c:v>
                </c:pt>
              </c:strCache>
            </c:strRef>
          </c:cat>
          <c:val>
            <c:numRef>
              <c:f>Sheet1!$B$2:$B$4</c:f>
              <c:numCache>
                <c:formatCode>0\%</c:formatCode>
                <c:ptCount val="3"/>
                <c:pt idx="0">
                  <c:v>10.35</c:v>
                </c:pt>
                <c:pt idx="1">
                  <c:v>12.97</c:v>
                </c:pt>
                <c:pt idx="2">
                  <c:v>76.67</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200">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17979024919345"/>
          <c:y val="2.4281584212145473E-2"/>
          <c:w val="0.36488896849330621"/>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spPr>
              <a:solidFill>
                <a:srgbClr val="A6A6A6"/>
              </a:solidFill>
              <a:ln>
                <a:solidFill>
                  <a:schemeClr val="bg1"/>
                </a:solidFill>
              </a:ln>
            </c:spPr>
            <c:extLst>
              <c:ext xmlns:c16="http://schemas.microsoft.com/office/drawing/2014/chart" uri="{C3380CC4-5D6E-409C-BE32-E72D297353CC}">
                <c16:uniqueId val="{00000004-28C2-4962-9A57-7FB34B3565BC}"/>
              </c:ext>
            </c:extLst>
          </c:dPt>
          <c:dPt>
            <c:idx val="12"/>
            <c:invertIfNegative val="0"/>
            <c:bubble3D val="0"/>
            <c:spPr>
              <a:solidFill>
                <a:srgbClr val="7F7F7F"/>
              </a:solidFill>
              <a:ln>
                <a:solidFill>
                  <a:schemeClr val="bg1"/>
                </a:solidFill>
              </a:ln>
            </c:spPr>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2"/>
                <c:pt idx="0">
                  <c:v>Assurance vélo</c:v>
                </c:pt>
                <c:pt idx="1">
                  <c:v>Assurance au km en cas de faible utilisation de votre véhicule</c:v>
                </c:pt>
                <c:pt idx="2">
                  <c:v>Assurance pour voiture électrique</c:v>
                </c:pt>
                <c:pt idx="3">
                  <c:v>Assurance panneaux photovoltaïques</c:v>
                </c:pt>
                <c:pt idx="4">
                  <c:v>Placements des assurances vie dans des fonds durables</c:v>
                </c:pt>
                <c:pt idx="5">
                  <c:v>Incitation à réparer des dégâts aux habitations via des entreprises investies dans le durable</c:v>
                </c:pt>
                <c:pt idx="6">
                  <c:v>Assurance pour des travaux d’isolation</c:v>
                </c:pt>
                <c:pt idx="7">
                  <c:v>Réparation « à l’ancienne » (recyclage, occasion) pour certains dommages aux véhicules</c:v>
                </c:pt>
                <c:pt idx="8">
                  <c:v>Assurance voiture partagée</c:v>
                </c:pt>
                <c:pt idx="9">
                  <c:v>Assurance de la borne de recharge</c:v>
                </c:pt>
                <c:pt idx="10">
                  <c:v>Aucune</c:v>
                </c:pt>
                <c:pt idx="11">
                  <c:v>Je ne sais pas</c:v>
                </c:pt>
              </c:strCache>
            </c:strRef>
          </c:cat>
          <c:val>
            <c:numRef>
              <c:f>Sheet1!$B$2:$B$14</c:f>
              <c:numCache>
                <c:formatCode>General</c:formatCode>
                <c:ptCount val="12"/>
                <c:pt idx="0">
                  <c:v>23.81</c:v>
                </c:pt>
                <c:pt idx="1">
                  <c:v>20.02</c:v>
                </c:pt>
                <c:pt idx="2">
                  <c:v>17.73</c:v>
                </c:pt>
                <c:pt idx="3">
                  <c:v>13.3</c:v>
                </c:pt>
                <c:pt idx="4">
                  <c:v>11.71</c:v>
                </c:pt>
                <c:pt idx="5">
                  <c:v>10.09</c:v>
                </c:pt>
                <c:pt idx="6">
                  <c:v>9.49</c:v>
                </c:pt>
                <c:pt idx="7">
                  <c:v>8.99</c:v>
                </c:pt>
                <c:pt idx="8">
                  <c:v>8.3800000000000008</c:v>
                </c:pt>
                <c:pt idx="9">
                  <c:v>8.35</c:v>
                </c:pt>
                <c:pt idx="10">
                  <c:v>6.28</c:v>
                </c:pt>
                <c:pt idx="11">
                  <c:v>44.2</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750">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17979024919345"/>
          <c:y val="2.4281584212145473E-2"/>
          <c:w val="0.36488896849330621"/>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spPr>
              <a:solidFill>
                <a:srgbClr val="A6A6A6"/>
              </a:solidFill>
              <a:ln>
                <a:solidFill>
                  <a:schemeClr val="bg1"/>
                </a:solidFill>
              </a:ln>
            </c:spPr>
            <c:extLst>
              <c:ext xmlns:c16="http://schemas.microsoft.com/office/drawing/2014/chart" uri="{C3380CC4-5D6E-409C-BE32-E72D297353CC}">
                <c16:uniqueId val="{00000004-28C2-4962-9A57-7FB34B3565BC}"/>
              </c:ext>
            </c:extLst>
          </c:dPt>
          <c:dPt>
            <c:idx val="12"/>
            <c:invertIfNegative val="0"/>
            <c:bubble3D val="0"/>
            <c:spPr>
              <a:solidFill>
                <a:srgbClr val="7F7F7F"/>
              </a:solidFill>
              <a:ln>
                <a:solidFill>
                  <a:schemeClr val="bg1"/>
                </a:solidFill>
              </a:ln>
            </c:spPr>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2"/>
                <c:pt idx="0">
                  <c:v>Assurance au km en cas de faible utilisation de votre véhicule</c:v>
                </c:pt>
                <c:pt idx="1">
                  <c:v>Assurance vélo</c:v>
                </c:pt>
                <c:pt idx="2">
                  <c:v>Réparation « à l’ancienne » (recyclage, occasion) pour certains dommages aux véhicules</c:v>
                </c:pt>
                <c:pt idx="3">
                  <c:v>Placements des assurances vie dans des fonds durables</c:v>
                </c:pt>
                <c:pt idx="4">
                  <c:v>Assurance panneaux photovoltaïques</c:v>
                </c:pt>
                <c:pt idx="5">
                  <c:v>Incitation à réparer des dégâts aux habitations via des entreprises investies dans le durable</c:v>
                </c:pt>
                <c:pt idx="6">
                  <c:v>Assurance pour voiture électrique</c:v>
                </c:pt>
                <c:pt idx="7">
                  <c:v>Assurance voiture partagée</c:v>
                </c:pt>
                <c:pt idx="8">
                  <c:v>Assurance pour des travaux d’isolation</c:v>
                </c:pt>
                <c:pt idx="9">
                  <c:v>Assurance de la borne de recharge</c:v>
                </c:pt>
                <c:pt idx="10">
                  <c:v>Aucune</c:v>
                </c:pt>
                <c:pt idx="11">
                  <c:v>Je ne sais pas</c:v>
                </c:pt>
              </c:strCache>
            </c:strRef>
          </c:cat>
          <c:val>
            <c:numRef>
              <c:f>Sheet1!$B$2:$B$14</c:f>
              <c:numCache>
                <c:formatCode>General</c:formatCode>
                <c:ptCount val="12"/>
                <c:pt idx="0">
                  <c:v>12.09</c:v>
                </c:pt>
                <c:pt idx="1">
                  <c:v>10.09</c:v>
                </c:pt>
                <c:pt idx="2">
                  <c:v>6.35</c:v>
                </c:pt>
                <c:pt idx="3">
                  <c:v>6.33</c:v>
                </c:pt>
                <c:pt idx="4">
                  <c:v>6.15</c:v>
                </c:pt>
                <c:pt idx="5">
                  <c:v>4.17</c:v>
                </c:pt>
                <c:pt idx="6">
                  <c:v>4.1500000000000004</c:v>
                </c:pt>
                <c:pt idx="7">
                  <c:v>3.1</c:v>
                </c:pt>
                <c:pt idx="8">
                  <c:v>3.01</c:v>
                </c:pt>
                <c:pt idx="9">
                  <c:v>2.44</c:v>
                </c:pt>
                <c:pt idx="10">
                  <c:v>46.28</c:v>
                </c:pt>
                <c:pt idx="11">
                  <c:v>17.53</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800">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88543651703"/>
          <c:y val="3.4413640107081638E-2"/>
          <c:w val="0.49597952765193443"/>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Assurance habitation </c:v>
                </c:pt>
                <c:pt idx="1">
                  <c:v>Assurance voyage</c:v>
                </c:pt>
                <c:pt idx="2">
                  <c:v>Assurance mobilité</c:v>
                </c:pt>
                <c:pt idx="3">
                  <c:v>Assurance familiale</c:v>
                </c:pt>
                <c:pt idx="4">
                  <c:v>Assurance hospitalisation</c:v>
                </c:pt>
                <c:pt idx="5">
                  <c:v>Assurance décès</c:v>
                </c:pt>
                <c:pt idx="6">
                  <c:v>Assurance pension</c:v>
                </c:pt>
              </c:strCache>
            </c:strRef>
          </c:cat>
          <c:val>
            <c:numRef>
              <c:f>Sheet1!$B$2:$B$8</c:f>
              <c:numCache>
                <c:formatCode>General</c:formatCode>
                <c:ptCount val="7"/>
                <c:pt idx="0">
                  <c:v>36.520000000000003</c:v>
                </c:pt>
                <c:pt idx="1">
                  <c:v>34.6</c:v>
                </c:pt>
                <c:pt idx="2">
                  <c:v>30.84</c:v>
                </c:pt>
                <c:pt idx="3">
                  <c:v>29.03</c:v>
                </c:pt>
                <c:pt idx="4">
                  <c:v>21.56</c:v>
                </c:pt>
                <c:pt idx="5">
                  <c:v>15.92</c:v>
                </c:pt>
                <c:pt idx="6">
                  <c:v>11.66</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200">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97667454933"/>
          <c:y val="9.3561350404703494E-2"/>
          <c:w val="0.45181004383243711"/>
          <c:h val="0.90456082785609448"/>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spPr>
              <a:solidFill>
                <a:schemeClr val="bg1">
                  <a:lumMod val="50000"/>
                </a:schemeClr>
              </a:solidFill>
              <a:ln>
                <a:solidFill>
                  <a:schemeClr val="bg1"/>
                </a:solidFill>
              </a:ln>
            </c:spPr>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7-517B-40DD-8A93-43373CC726CF}"/>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J’ai déjà eu recours à mes assurances et j’ai eu une expérience positive</c:v>
                </c:pt>
                <c:pt idx="1">
                  <c:v>J’ai confiance en mon intermédiaire/compagnie d'assurances</c:v>
                </c:pt>
                <c:pt idx="2">
                  <c:v>Je dispose d’un large portefeuille d’assurances</c:v>
                </c:pt>
                <c:pt idx="3">
                  <c:v>Je n’ai jamais recours à mes assurances donc ça ne m’inquiète pas</c:v>
                </c:pt>
                <c:pt idx="4">
                  <c:v>Autres</c:v>
                </c:pt>
              </c:strCache>
            </c:strRef>
          </c:cat>
          <c:val>
            <c:numRef>
              <c:f>Sheet1!$B$2:$B$6</c:f>
              <c:numCache>
                <c:formatCode>0\%</c:formatCode>
                <c:ptCount val="5"/>
                <c:pt idx="0">
                  <c:v>44.32</c:v>
                </c:pt>
                <c:pt idx="1">
                  <c:v>29.05</c:v>
                </c:pt>
                <c:pt idx="2">
                  <c:v>22.74</c:v>
                </c:pt>
                <c:pt idx="3">
                  <c:v>20.36</c:v>
                </c:pt>
                <c:pt idx="4">
                  <c:v>1.1299999999999999</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254061"/>
            </a:solidFill>
            <a:ln>
              <a:solidFill>
                <a:schemeClr val="bg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J’ai déjà eu recours à mes assurances et j’ai eu une expérience positive</c:v>
                </c:pt>
                <c:pt idx="1">
                  <c:v>J’ai confiance en mon intermédiaire/compagnie d'assurances</c:v>
                </c:pt>
                <c:pt idx="2">
                  <c:v>Je dispose d’un large portefeuille d’assurances</c:v>
                </c:pt>
                <c:pt idx="3">
                  <c:v>Je n’ai jamais recours à mes assurances donc ça ne m’inquiète pas</c:v>
                </c:pt>
                <c:pt idx="4">
                  <c:v>Autres</c:v>
                </c:pt>
              </c:strCache>
            </c:strRef>
          </c:cat>
          <c:val>
            <c:numRef>
              <c:f>Sheet1!$C$2:$C$6</c:f>
              <c:numCache>
                <c:formatCode>0\%</c:formatCode>
                <c:ptCount val="5"/>
                <c:pt idx="0">
                  <c:v>43.4</c:v>
                </c:pt>
                <c:pt idx="1">
                  <c:v>28.47</c:v>
                </c:pt>
                <c:pt idx="2">
                  <c:v>21.96</c:v>
                </c:pt>
                <c:pt idx="3">
                  <c:v>21.71</c:v>
                </c:pt>
                <c:pt idx="4">
                  <c:v>1.52</c:v>
                </c:pt>
              </c:numCache>
            </c:numRef>
          </c:val>
          <c:extLst>
            <c:ext xmlns:c16="http://schemas.microsoft.com/office/drawing/2014/chart" uri="{C3380CC4-5D6E-409C-BE32-E72D297353CC}">
              <c16:uniqueId val="{0000000A-45F6-4589-8A61-35B5BEE416F8}"/>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6577457002132039"/>
          <c:y val="3.9431772632052192E-2"/>
          <c:w val="0.18771009570365196"/>
          <c:h val="8.0595127909529232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88543651703"/>
          <c:y val="3.4413640107081638E-2"/>
          <c:w val="0.49597952765193443"/>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extLst>
              <c:ext xmlns:c16="http://schemas.microsoft.com/office/drawing/2014/chart" uri="{C3380CC4-5D6E-409C-BE32-E72D297353CC}">
                <c16:uniqueId val="{00000000-DC7F-442B-B088-8AF0B62034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Assurance hospitalisation</c:v>
                </c:pt>
                <c:pt idx="1">
                  <c:v>Assurance voyage</c:v>
                </c:pt>
                <c:pt idx="2">
                  <c:v>Assurance habitation</c:v>
                </c:pt>
                <c:pt idx="3">
                  <c:v>Assurance mobilité</c:v>
                </c:pt>
                <c:pt idx="4">
                  <c:v>Assurance familiale</c:v>
                </c:pt>
                <c:pt idx="5">
                  <c:v>Assurance pension</c:v>
                </c:pt>
                <c:pt idx="6">
                  <c:v>Assurance décès</c:v>
                </c:pt>
              </c:strCache>
            </c:strRef>
          </c:cat>
          <c:val>
            <c:numRef>
              <c:f>Sheet1!$B$2:$B$8</c:f>
              <c:numCache>
                <c:formatCode>General</c:formatCode>
                <c:ptCount val="7"/>
                <c:pt idx="0">
                  <c:v>34.619999999999997</c:v>
                </c:pt>
                <c:pt idx="1">
                  <c:v>31.13</c:v>
                </c:pt>
                <c:pt idx="2">
                  <c:v>30.09</c:v>
                </c:pt>
                <c:pt idx="3">
                  <c:v>28.1</c:v>
                </c:pt>
                <c:pt idx="4">
                  <c:v>24.43</c:v>
                </c:pt>
                <c:pt idx="5">
                  <c:v>12.16</c:v>
                </c:pt>
                <c:pt idx="6">
                  <c:v>10.6</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200">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18108040905499"/>
          <c:y val="7.1780108564674164E-2"/>
          <c:w val="0.45181004383243711"/>
          <c:h val="0.92821989143532579"/>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spPr>
              <a:solidFill>
                <a:schemeClr val="bg1">
                  <a:lumMod val="50000"/>
                </a:schemeClr>
              </a:solidFill>
              <a:ln>
                <a:solidFill>
                  <a:schemeClr val="bg1"/>
                </a:solidFill>
              </a:ln>
            </c:spPr>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7-517B-40DD-8A93-43373CC726CF}"/>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Je ne suis pas certain d’être suffisamment assuré pour tout</c:v>
                </c:pt>
                <c:pt idx="1">
                  <c:v>J’ai déjà eu recours à mes assurances et j’ai eu une expérience négative</c:v>
                </c:pt>
                <c:pt idx="2">
                  <c:v>Je n’ai pas confiance en mon intermédiaire/compagnie d'assurances</c:v>
                </c:pt>
                <c:pt idx="3">
                  <c:v>J’ai souvent recours à mes assurances donc ça m’inquiète</c:v>
                </c:pt>
                <c:pt idx="4">
                  <c:v>Autres</c:v>
                </c:pt>
              </c:strCache>
            </c:strRef>
          </c:cat>
          <c:val>
            <c:numRef>
              <c:f>Sheet1!$B$2:$B$6</c:f>
              <c:numCache>
                <c:formatCode>0\%</c:formatCode>
                <c:ptCount val="5"/>
                <c:pt idx="0">
                  <c:v>48.91</c:v>
                </c:pt>
                <c:pt idx="1">
                  <c:v>33.68</c:v>
                </c:pt>
                <c:pt idx="2">
                  <c:v>15.71</c:v>
                </c:pt>
                <c:pt idx="3">
                  <c:v>11.06</c:v>
                </c:pt>
                <c:pt idx="4">
                  <c:v>5.26</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254061"/>
            </a:solidFill>
            <a:ln>
              <a:solidFill>
                <a:schemeClr val="bg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Je ne suis pas certain d’être suffisamment assuré pour tout</c:v>
                </c:pt>
                <c:pt idx="1">
                  <c:v>J’ai déjà eu recours à mes assurances et j’ai eu une expérience négative</c:v>
                </c:pt>
                <c:pt idx="2">
                  <c:v>Je n’ai pas confiance en mon intermédiaire/compagnie d'assurances</c:v>
                </c:pt>
                <c:pt idx="3">
                  <c:v>J’ai souvent recours à mes assurances donc ça m’inquiète</c:v>
                </c:pt>
                <c:pt idx="4">
                  <c:v>Autres</c:v>
                </c:pt>
              </c:strCache>
            </c:strRef>
          </c:cat>
          <c:val>
            <c:numRef>
              <c:f>Sheet1!$C$2:$C$6</c:f>
              <c:numCache>
                <c:formatCode>0\%</c:formatCode>
                <c:ptCount val="5"/>
                <c:pt idx="0">
                  <c:v>53.39</c:v>
                </c:pt>
                <c:pt idx="1">
                  <c:v>27.78</c:v>
                </c:pt>
                <c:pt idx="2">
                  <c:v>14.28</c:v>
                </c:pt>
                <c:pt idx="3">
                  <c:v>7.98</c:v>
                </c:pt>
                <c:pt idx="4">
                  <c:v>10.130000000000001</c:v>
                </c:pt>
              </c:numCache>
            </c:numRef>
          </c:val>
          <c:extLst>
            <c:ext xmlns:c16="http://schemas.microsoft.com/office/drawing/2014/chart" uri="{C3380CC4-5D6E-409C-BE32-E72D297353CC}">
              <c16:uniqueId val="{0000000A-F7B9-4EF3-886D-B0E18ADFA711}"/>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nl-BE"/>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50272813602721389"/>
          <c:y val="2.3659063579231317E-2"/>
          <c:w val="0.22634336925526796"/>
          <c:h val="8.0595127909529232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nl-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Column1</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92D1EA"/>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rgbClr val="0A3365"/>
              </a:solidFill>
              <a:ln w="19050">
                <a:solidFill>
                  <a:schemeClr val="lt1"/>
                </a:solidFill>
              </a:ln>
              <a:effectLst/>
            </c:spPr>
            <c:extLst>
              <c:ext xmlns:c16="http://schemas.microsoft.com/office/drawing/2014/chart" uri="{C3380CC4-5D6E-409C-BE32-E72D297353CC}">
                <c16:uniqueId val="{00000005-2BEA-4A3C-924C-72E4F55B7F01}"/>
              </c:ext>
            </c:extLst>
          </c:dPt>
          <c:dPt>
            <c:idx val="3"/>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0-D3BC-4035-8F43-765F9FA0C3CF}"/>
              </c:ext>
            </c:extLst>
          </c:dPt>
          <c:dLbls>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extLst>
                <c:ext xmlns:c16="http://schemas.microsoft.com/office/drawing/2014/chart" uri="{C3380CC4-5D6E-409C-BE32-E72D297353CC}">
                  <c16:uniqueId val="{00000005-2BEA-4A3C-924C-72E4F55B7F01}"/>
                </c:ext>
              </c:extLst>
            </c:dLbl>
            <c:dLbl>
              <c:idx val="3"/>
              <c:layout>
                <c:manualLayout>
                  <c:x val="-5.369746744799201E-2"/>
                  <c:y val="-8.010766540566553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l-BE"/>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BC-4035-8F43-765F9FA0C3C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Oui</c:v>
                </c:pt>
                <c:pt idx="1">
                  <c:v>En partie</c:v>
                </c:pt>
                <c:pt idx="2">
                  <c:v>Non</c:v>
                </c:pt>
                <c:pt idx="3">
                  <c:v>Je ne m’en souviens pas</c:v>
                </c:pt>
              </c:strCache>
            </c:strRef>
          </c:cat>
          <c:val>
            <c:numRef>
              <c:f>Sheet1!$B$2:$B$5</c:f>
              <c:numCache>
                <c:formatCode>0\%</c:formatCode>
                <c:ptCount val="4"/>
                <c:pt idx="0">
                  <c:v>71.09</c:v>
                </c:pt>
                <c:pt idx="1">
                  <c:v>20.43</c:v>
                </c:pt>
                <c:pt idx="2">
                  <c:v>6.23</c:v>
                </c:pt>
                <c:pt idx="3">
                  <c:v>2.25</c:v>
                </c:pt>
              </c:numCache>
            </c:numRef>
          </c:val>
          <c:extLst>
            <c:ext xmlns:c16="http://schemas.microsoft.com/office/drawing/2014/chart" uri="{C3380CC4-5D6E-409C-BE32-E72D297353CC}">
              <c16:uniqueId val="{00000006-2BEA-4A3C-924C-72E4F55B7F01}"/>
            </c:ext>
          </c:extLst>
        </c:ser>
        <c:ser>
          <c:idx val="1"/>
          <c:order val="1"/>
          <c:tx>
            <c:strRef>
              <c:f>Sheet1!$C$1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9-1E71-4C3A-AFEA-583755EABA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B-1E71-4C3A-AFEA-583755EABA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D-1E71-4C3A-AFEA-583755EABA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F-1E71-4C3A-AFEA-583755EABAAB}"/>
              </c:ext>
            </c:extLst>
          </c:dPt>
          <c:cat>
            <c:strRef>
              <c:f>Sheet1!$A$2:$A$5</c:f>
              <c:strCache>
                <c:ptCount val="4"/>
                <c:pt idx="0">
                  <c:v>Oui</c:v>
                </c:pt>
                <c:pt idx="1">
                  <c:v>En partie</c:v>
                </c:pt>
                <c:pt idx="2">
                  <c:v>Non</c:v>
                </c:pt>
                <c:pt idx="3">
                  <c:v>Je ne m’en souviens pas</c:v>
                </c:pt>
              </c:strCache>
            </c:strRef>
          </c:cat>
          <c:val>
            <c:numRef>
              <c:f>Sheet1!$C$2:$C$5</c:f>
              <c:numCache>
                <c:formatCode>0\%</c:formatCode>
                <c:ptCount val="4"/>
                <c:pt idx="0">
                  <c:v>68.64</c:v>
                </c:pt>
                <c:pt idx="1">
                  <c:v>23.92</c:v>
                </c:pt>
                <c:pt idx="2">
                  <c:v>4.6500000000000004</c:v>
                </c:pt>
                <c:pt idx="3">
                  <c:v>2.79</c:v>
                </c:pt>
              </c:numCache>
            </c:numRef>
          </c:val>
          <c:extLst>
            <c:ext xmlns:c16="http://schemas.microsoft.com/office/drawing/2014/chart" uri="{C3380CC4-5D6E-409C-BE32-E72D297353CC}">
              <c16:uniqueId val="{00000008-55A7-41D9-8D2A-DF3EAE32D4EC}"/>
            </c:ext>
          </c:extLst>
        </c:ser>
        <c:dLbls>
          <c:showLegendKey val="0"/>
          <c:showVal val="0"/>
          <c:showCatName val="0"/>
          <c:showSerName val="0"/>
          <c:showPercent val="0"/>
          <c:showBubbleSize val="0"/>
          <c:showLeaderLines val="0"/>
        </c:dLbls>
        <c:firstSliceAng val="135"/>
      </c:pieChart>
      <c:spPr>
        <a:noFill/>
        <a:ln>
          <a:noFill/>
        </a:ln>
        <a:effectLst/>
      </c:spPr>
    </c:plotArea>
    <c:plotVisOnly val="1"/>
    <c:dispBlanksAs val="gap"/>
    <c:showDLblsOverMax val="0"/>
  </c:chart>
  <c:spPr>
    <a:noFill/>
    <a:ln>
      <a:noFill/>
    </a:ln>
    <a:effectLst/>
  </c:spPr>
  <c:txPr>
    <a:bodyPr/>
    <a:lstStyle/>
    <a:p>
      <a:pPr>
        <a:defRPr/>
      </a:pPr>
      <a:endParaRPr lang="nl-BE"/>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811E-4B4C-B38C-D40CCA945E6F}"/>
              </c:ext>
            </c:extLst>
          </c:dPt>
          <c:dPt>
            <c:idx val="1"/>
            <c:bubble3D val="0"/>
            <c:spPr>
              <a:solidFill>
                <a:srgbClr val="92D1EA"/>
              </a:solidFill>
              <a:ln w="19050">
                <a:solidFill>
                  <a:schemeClr val="lt1"/>
                </a:solidFill>
              </a:ln>
              <a:effectLst/>
            </c:spPr>
            <c:extLst>
              <c:ext xmlns:c16="http://schemas.microsoft.com/office/drawing/2014/chart" uri="{C3380CC4-5D6E-409C-BE32-E72D297353CC}">
                <c16:uniqueId val="{00000003-811E-4B4C-B38C-D40CCA945E6F}"/>
              </c:ext>
            </c:extLst>
          </c:dPt>
          <c:dPt>
            <c:idx val="2"/>
            <c:bubble3D val="0"/>
            <c:spPr>
              <a:solidFill>
                <a:srgbClr val="254061"/>
              </a:solidFill>
              <a:ln w="19050">
                <a:solidFill>
                  <a:schemeClr val="lt1"/>
                </a:solidFill>
              </a:ln>
              <a:effectLst/>
            </c:spPr>
            <c:extLst>
              <c:ext xmlns:c16="http://schemas.microsoft.com/office/drawing/2014/chart" uri="{C3380CC4-5D6E-409C-BE32-E72D297353CC}">
                <c16:uniqueId val="{00000005-811E-4B4C-B38C-D40CCA945E6F}"/>
              </c:ext>
            </c:extLst>
          </c:dPt>
          <c:dPt>
            <c:idx val="3"/>
            <c:bubble3D val="0"/>
            <c:spPr>
              <a:solidFill>
                <a:srgbClr val="BFBFBF"/>
              </a:solidFill>
              <a:ln w="19050">
                <a:solidFill>
                  <a:schemeClr val="lt1"/>
                </a:solidFill>
              </a:ln>
              <a:effectLst/>
            </c:spPr>
            <c:extLst>
              <c:ext xmlns:c16="http://schemas.microsoft.com/office/drawing/2014/chart" uri="{C3380CC4-5D6E-409C-BE32-E72D297353CC}">
                <c16:uniqueId val="{00000009-811E-4B4C-B38C-D40CCA945E6F}"/>
              </c:ext>
            </c:extLst>
          </c:dPt>
          <c:dLbls>
            <c:dLbl>
              <c:idx val="1"/>
              <c:layout>
                <c:manualLayout>
                  <c:x val="0"/>
                  <c:y val="5.5173869059809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1E-4B4C-B38C-D40CCA945E6F}"/>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Oui</c:v>
                </c:pt>
                <c:pt idx="1">
                  <c:v>En partie</c:v>
                </c:pt>
                <c:pt idx="2">
                  <c:v>Non</c:v>
                </c:pt>
                <c:pt idx="3">
                  <c:v>Je ne m’en souviens pas</c:v>
                </c:pt>
              </c:strCache>
            </c:strRef>
          </c:cat>
          <c:val>
            <c:numRef>
              <c:f>Sheet1!$B$2:$B$5</c:f>
              <c:numCache>
                <c:formatCode>0\%</c:formatCode>
                <c:ptCount val="4"/>
                <c:pt idx="0">
                  <c:v>68.64</c:v>
                </c:pt>
                <c:pt idx="1">
                  <c:v>23.92</c:v>
                </c:pt>
                <c:pt idx="2">
                  <c:v>4.6500000000000004</c:v>
                </c:pt>
                <c:pt idx="3">
                  <c:v>2.79</c:v>
                </c:pt>
              </c:numCache>
            </c:numRef>
          </c:val>
          <c:extLst>
            <c:ext xmlns:c16="http://schemas.microsoft.com/office/drawing/2014/chart" uri="{C3380CC4-5D6E-409C-BE32-E72D297353CC}">
              <c16:uniqueId val="{00000006-811E-4B4C-B38C-D40CCA945E6F}"/>
            </c:ext>
          </c:extLst>
        </c:ser>
        <c:dLbls>
          <c:showLegendKey val="0"/>
          <c:showVal val="0"/>
          <c:showCatName val="0"/>
          <c:showSerName val="0"/>
          <c:showPercent val="0"/>
          <c:showBubbleSize val="0"/>
          <c:showLeaderLines val="1"/>
        </c:dLbls>
        <c:firstSliceAng val="155"/>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36.69</c:v>
                </c:pt>
                <c:pt idx="1">
                  <c:v>63.31</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26"/>
        <c:holeSize val="0"/>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20114004426864E-2"/>
          <c:y val="5.8428481501393459E-2"/>
          <c:w val="0.59607265859348957"/>
          <c:h val="0.69260397078081271"/>
        </c:manualLayout>
      </c:layout>
      <c:doughnutChart>
        <c:varyColors val="1"/>
        <c:ser>
          <c:idx val="0"/>
          <c:order val="0"/>
          <c:tx>
            <c:strRef>
              <c:f>Sheet1!$B$1</c:f>
              <c:strCache>
                <c:ptCount val="1"/>
                <c:pt idx="0">
                  <c:v>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C8D-4C32-9581-67146DB73B80}"/>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C8D-4C32-9581-67146DB73B80}"/>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2C8D-4C32-9581-67146DB73B80}"/>
              </c:ext>
            </c:extLst>
          </c:dPt>
          <c:dLbls>
            <c:dLbl>
              <c:idx val="1"/>
              <c:layout>
                <c:manualLayout>
                  <c:x val="0"/>
                  <c:y val="5.5173869059809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8D-4C32-9581-67146DB73B8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6-2C8D-4C32-9581-67146DB73B80}"/>
            </c:ext>
          </c:extLst>
        </c:ser>
        <c:dLbls>
          <c:showLegendKey val="0"/>
          <c:showVal val="0"/>
          <c:showCatName val="0"/>
          <c:showSerName val="0"/>
          <c:showPercent val="0"/>
          <c:showBubbleSize val="0"/>
          <c:showLeaderLines val="1"/>
        </c:dLbls>
        <c:firstSliceAng val="33"/>
        <c:holeSize val="55"/>
      </c:doughnutChart>
      <c:spPr>
        <a:noFill/>
        <a:ln>
          <a:noFill/>
        </a:ln>
        <a:effectLst/>
      </c:spPr>
    </c:plotArea>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2D795-69AF-437F-993C-2B38ED902E8F}" type="datetimeFigureOut">
              <a:rPr lang="fr-BE" smtClean="0"/>
              <a:t>16-06-23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2CEA4-7347-4B69-A329-36872C7E6A27}" type="slidenum">
              <a:rPr lang="fr-BE" smtClean="0"/>
              <a:t>‹#›</a:t>
            </a:fld>
            <a:endParaRPr lang="fr-BE"/>
          </a:p>
        </p:txBody>
      </p:sp>
    </p:spTree>
    <p:extLst>
      <p:ext uri="{BB962C8B-B14F-4D97-AF65-F5344CB8AC3E}">
        <p14:creationId xmlns:p14="http://schemas.microsoft.com/office/powerpoint/2010/main" val="295849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CBCAA2-E173-48ED-B2E6-EE03C7BC3177}" type="slidenum">
              <a:rPr kumimoji="0" lang="nl-BE"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65196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Les Belges assurent avant tout leurs biens! Mais la famille compte moins en termes de pérennité en cas de décès. </a:t>
            </a:r>
          </a:p>
        </p:txBody>
      </p:sp>
      <p:sp>
        <p:nvSpPr>
          <p:cNvPr id="4" name="Espace réservé du numéro de diapositive 3"/>
          <p:cNvSpPr>
            <a:spLocks noGrp="1"/>
          </p:cNvSpPr>
          <p:nvPr>
            <p:ph type="sldNum" sz="quarter" idx="5"/>
          </p:nvPr>
        </p:nvSpPr>
        <p:spPr/>
        <p:txBody>
          <a:bodyPr/>
          <a:lstStyle/>
          <a:p>
            <a:fld id="{9092CEA4-7347-4B69-A329-36872C7E6A27}" type="slidenum">
              <a:rPr lang="fr-BE" smtClean="0"/>
              <a:t>13</a:t>
            </a:fld>
            <a:endParaRPr lang="fr-BE"/>
          </a:p>
        </p:txBody>
      </p:sp>
    </p:spTree>
    <p:extLst>
      <p:ext uri="{BB962C8B-B14F-4D97-AF65-F5344CB8AC3E}">
        <p14:creationId xmlns:p14="http://schemas.microsoft.com/office/powerpoint/2010/main" val="276199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9092CEA4-7347-4B69-A329-36872C7E6A27}" type="slidenum">
              <a:rPr lang="fr-BE" smtClean="0"/>
              <a:t>14</a:t>
            </a:fld>
            <a:endParaRPr lang="fr-BE"/>
          </a:p>
        </p:txBody>
      </p:sp>
    </p:spTree>
    <p:extLst>
      <p:ext uri="{BB962C8B-B14F-4D97-AF65-F5344CB8AC3E}">
        <p14:creationId xmlns:p14="http://schemas.microsoft.com/office/powerpoint/2010/main" val="329792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9092CEA4-7347-4B69-A329-36872C7E6A27}" type="slidenum">
              <a:rPr lang="fr-BE" smtClean="0"/>
              <a:t>16</a:t>
            </a:fld>
            <a:endParaRPr lang="fr-BE"/>
          </a:p>
        </p:txBody>
      </p:sp>
    </p:spTree>
    <p:extLst>
      <p:ext uri="{BB962C8B-B14F-4D97-AF65-F5344CB8AC3E}">
        <p14:creationId xmlns:p14="http://schemas.microsoft.com/office/powerpoint/2010/main" val="4007564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1899989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9092CEA4-7347-4B69-A329-36872C7E6A27}" type="slidenum">
              <a:rPr lang="fr-BE" smtClean="0"/>
              <a:t>18</a:t>
            </a:fld>
            <a:endParaRPr lang="fr-BE"/>
          </a:p>
        </p:txBody>
      </p:sp>
    </p:spTree>
    <p:extLst>
      <p:ext uri="{BB962C8B-B14F-4D97-AF65-F5344CB8AC3E}">
        <p14:creationId xmlns:p14="http://schemas.microsoft.com/office/powerpoint/2010/main" val="3914318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381024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98655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80635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983272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60913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1246878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769473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9092CEA4-7347-4B69-A329-36872C7E6A27}" type="slidenum">
              <a:rPr lang="fr-BE" smtClean="0"/>
              <a:t>26</a:t>
            </a:fld>
            <a:endParaRPr lang="fr-BE"/>
          </a:p>
        </p:txBody>
      </p:sp>
    </p:spTree>
    <p:extLst>
      <p:ext uri="{BB962C8B-B14F-4D97-AF65-F5344CB8AC3E}">
        <p14:creationId xmlns:p14="http://schemas.microsoft.com/office/powerpoint/2010/main" val="4038440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1228679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r>
              <a:rPr lang="fr-BE" dirty="0"/>
              <a:t>Le lien entre assurances et durabilité n’est pas évident. 4 Belges sur 10 ne savent pas si le secteur assurances a un rôle à jouer en la matière. </a:t>
            </a:r>
          </a:p>
          <a:p>
            <a:r>
              <a:rPr lang="fr-BE" dirty="0"/>
              <a:t>Action communication et sensibilisation. </a:t>
            </a:r>
          </a:p>
        </p:txBody>
      </p:sp>
    </p:spTree>
    <p:extLst>
      <p:ext uri="{BB962C8B-B14F-4D97-AF65-F5344CB8AC3E}">
        <p14:creationId xmlns:p14="http://schemas.microsoft.com/office/powerpoint/2010/main" val="2892017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62620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462675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94781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848044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3385104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ATTENTION 116 personnes</a:t>
            </a:r>
          </a:p>
        </p:txBody>
      </p:sp>
      <p:sp>
        <p:nvSpPr>
          <p:cNvPr id="4" name="Espace réservé du numéro de diapositive 3"/>
          <p:cNvSpPr>
            <a:spLocks noGrp="1"/>
          </p:cNvSpPr>
          <p:nvPr>
            <p:ph type="sldNum" sz="quarter" idx="5"/>
          </p:nvPr>
        </p:nvSpPr>
        <p:spPr/>
        <p:txBody>
          <a:bodyPr/>
          <a:lstStyle/>
          <a:p>
            <a:fld id="{9092CEA4-7347-4B69-A329-36872C7E6A27}" type="slidenum">
              <a:rPr lang="fr-BE" smtClean="0"/>
              <a:t>37</a:t>
            </a:fld>
            <a:endParaRPr lang="fr-BE"/>
          </a:p>
        </p:txBody>
      </p:sp>
    </p:spTree>
    <p:extLst>
      <p:ext uri="{BB962C8B-B14F-4D97-AF65-F5344CB8AC3E}">
        <p14:creationId xmlns:p14="http://schemas.microsoft.com/office/powerpoint/2010/main" val="152881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412351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68535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a:defRPr/>
            </a:pPr>
            <a:fld id="{33CBCAA2-E173-48ED-B2E6-EE03C7BC3177}" type="slidenum">
              <a:rPr lang="nl-BE" smtClean="0"/>
              <a:pPr>
                <a:defRPr/>
              </a:pPr>
              <a:t>7</a:t>
            </a:fld>
            <a:endParaRPr lang="nl-BE"/>
          </a:p>
        </p:txBody>
      </p:sp>
    </p:spTree>
    <p:extLst>
      <p:ext uri="{BB962C8B-B14F-4D97-AF65-F5344CB8AC3E}">
        <p14:creationId xmlns:p14="http://schemas.microsoft.com/office/powerpoint/2010/main" val="1635196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234505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68843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20595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302202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udie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51DE6B-F949-9C9F-71B7-C726D77D6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776FDB0E-3137-CB8C-6485-ECAF64900A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6233161" cy="6858000"/>
          </a:xfrm>
          <a:prstGeom prst="rect">
            <a:avLst/>
          </a:prstGeom>
        </p:spPr>
      </p:pic>
      <p:pic>
        <p:nvPicPr>
          <p:cNvPr id="19" name="Picture 18">
            <a:extLst>
              <a:ext uri="{FF2B5EF4-FFF2-40B4-BE49-F238E27FC236}">
                <a16:creationId xmlns:a16="http://schemas.microsoft.com/office/drawing/2014/main" id="{7F03A5F2-8EA2-87BC-7AFC-6FA288F189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6233161" cy="6858000"/>
          </a:xfrm>
          <a:prstGeom prst="rect">
            <a:avLst/>
          </a:prstGeom>
        </p:spPr>
      </p:pic>
      <p:sp>
        <p:nvSpPr>
          <p:cNvPr id="20" name="Titel 1">
            <a:extLst>
              <a:ext uri="{FF2B5EF4-FFF2-40B4-BE49-F238E27FC236}">
                <a16:creationId xmlns:a16="http://schemas.microsoft.com/office/drawing/2014/main" id="{6B6BA597-17B2-580C-5ABA-6623FE8EC660}"/>
              </a:ext>
            </a:extLst>
          </p:cNvPr>
          <p:cNvSpPr>
            <a:spLocks noGrp="1"/>
          </p:cNvSpPr>
          <p:nvPr>
            <p:ph type="title" hasCustomPrompt="1"/>
          </p:nvPr>
        </p:nvSpPr>
        <p:spPr>
          <a:xfrm>
            <a:off x="1019099" y="1622715"/>
            <a:ext cx="3151861" cy="3018211"/>
          </a:xfrm>
        </p:spPr>
        <p:txBody>
          <a:bodyPr wrap="square" lIns="0" anchor="ctr">
            <a:spAutoFit/>
          </a:bodyPr>
          <a:lstStyle>
            <a:lvl1pPr>
              <a:defRPr sz="5760" baseline="0">
                <a:solidFill>
                  <a:schemeClr val="bg1"/>
                </a:solidFill>
              </a:defRPr>
            </a:lvl1pPr>
          </a:lstStyle>
          <a:p>
            <a:r>
              <a:rPr lang="en-US" noProof="0" dirty="0" err="1"/>
              <a:t>Vouz</a:t>
            </a:r>
            <a:r>
              <a:rPr lang="en-US" noProof="0" dirty="0"/>
              <a:t> </a:t>
            </a:r>
            <a:r>
              <a:rPr lang="en-US" noProof="0" dirty="0" err="1"/>
              <a:t>avez</a:t>
            </a:r>
            <a:r>
              <a:rPr lang="en-US" noProof="0" dirty="0"/>
              <a:t> </a:t>
            </a:r>
            <a:r>
              <a:rPr lang="en-US" noProof="0" dirty="0" err="1"/>
              <a:t>été</a:t>
            </a:r>
            <a:r>
              <a:rPr lang="en-US" noProof="0" dirty="0"/>
              <a:t> un bon public.</a:t>
            </a:r>
            <a:endParaRPr lang="en-GB" noProof="0" dirty="0"/>
          </a:p>
        </p:txBody>
      </p:sp>
      <p:pic>
        <p:nvPicPr>
          <p:cNvPr id="8" name="Picture 7">
            <a:extLst>
              <a:ext uri="{FF2B5EF4-FFF2-40B4-BE49-F238E27FC236}">
                <a16:creationId xmlns:a16="http://schemas.microsoft.com/office/drawing/2014/main" id="{4ED4323F-CD68-98A5-0239-17394CA030C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238349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screen - Logo">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4DE06E-F28A-88A1-4CC4-FFC4416F75F6}"/>
              </a:ext>
            </a:extLst>
          </p:cNvPr>
          <p:cNvSpPr/>
          <p:nvPr userDrawn="1"/>
        </p:nvSpPr>
        <p:spPr>
          <a:xfrm>
            <a:off x="0" y="0"/>
            <a:ext cx="12192000" cy="6858000"/>
          </a:xfrm>
          <a:prstGeom prst="rect">
            <a:avLst/>
          </a:prstGeom>
          <a:solidFill>
            <a:srgbClr val="0097D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BE" sz="1680" dirty="0" err="1"/>
          </a:p>
        </p:txBody>
      </p:sp>
      <p:sp>
        <p:nvSpPr>
          <p:cNvPr id="11" name="Titel 1"/>
          <p:cNvSpPr>
            <a:spLocks noGrp="1"/>
          </p:cNvSpPr>
          <p:nvPr>
            <p:ph type="ctrTitle"/>
          </p:nvPr>
        </p:nvSpPr>
        <p:spPr>
          <a:xfrm>
            <a:off x="1612396" y="2931111"/>
            <a:ext cx="8708469" cy="505292"/>
          </a:xfrm>
        </p:spPr>
        <p:txBody>
          <a:bodyPr wrap="square" anchor="b" anchorCtr="0">
            <a:spAutoFit/>
          </a:bodyPr>
          <a:lstStyle>
            <a:lvl1pPr>
              <a:defRPr sz="3840" b="0">
                <a:solidFill>
                  <a:schemeClr val="bg1"/>
                </a:solidFill>
              </a:defRPr>
            </a:lvl1pPr>
          </a:lstStyle>
          <a:p>
            <a:r>
              <a:rPr lang="fr-FR" noProof="0"/>
              <a:t>Modifiez le style du titre</a:t>
            </a:r>
            <a:endParaRPr lang="en-GB" noProof="0" dirty="0"/>
          </a:p>
        </p:txBody>
      </p:sp>
      <p:sp>
        <p:nvSpPr>
          <p:cNvPr id="13" name="Text Placeholder 4"/>
          <p:cNvSpPr>
            <a:spLocks noGrp="1"/>
          </p:cNvSpPr>
          <p:nvPr>
            <p:ph type="body" sz="quarter" idx="10"/>
          </p:nvPr>
        </p:nvSpPr>
        <p:spPr>
          <a:xfrm>
            <a:off x="1629837" y="3577593"/>
            <a:ext cx="8691033" cy="387798"/>
          </a:xfrm>
        </p:spPr>
        <p:txBody>
          <a:bodyPr wrap="square" lIns="0">
            <a:spAutoFit/>
          </a:bodyPr>
          <a:lstStyle>
            <a:lvl1pPr marL="0" indent="0">
              <a:spcAft>
                <a:spcPts val="0"/>
              </a:spcAft>
              <a:buNone/>
              <a:defRPr sz="1920" b="1" i="0">
                <a:solidFill>
                  <a:srgbClr val="0D2A50"/>
                </a:solidFill>
                <a:latin typeface="Gilroy Bold" pitchFamily="2" charset="77"/>
                <a:cs typeface="Verdana"/>
              </a:defRPr>
            </a:lvl1pPr>
            <a:lvl2pPr marL="323839" indent="0">
              <a:buNone/>
              <a:defRPr>
                <a:solidFill>
                  <a:srgbClr val="FFFFFF"/>
                </a:solidFill>
                <a:latin typeface="Verdana"/>
                <a:cs typeface="Verdana"/>
              </a:defRPr>
            </a:lvl2pPr>
            <a:lvl3pPr marL="645773" indent="0">
              <a:buNone/>
              <a:defRPr>
                <a:solidFill>
                  <a:srgbClr val="FFFFFF"/>
                </a:solidFill>
                <a:latin typeface="Verdana"/>
                <a:cs typeface="Verdana"/>
              </a:defRPr>
            </a:lvl3pPr>
            <a:lvl4pPr marL="862934" indent="0">
              <a:buNone/>
              <a:defRPr>
                <a:solidFill>
                  <a:srgbClr val="FFFFFF"/>
                </a:solidFill>
                <a:latin typeface="Verdana"/>
                <a:cs typeface="Verdana"/>
              </a:defRPr>
            </a:lvl4pPr>
            <a:lvl5pPr marL="1182965" indent="0">
              <a:buNone/>
              <a:defRPr>
                <a:solidFill>
                  <a:srgbClr val="FFFFFF"/>
                </a:solidFill>
                <a:latin typeface="Verdana"/>
                <a:cs typeface="Verdana"/>
              </a:defRPr>
            </a:lvl5pPr>
          </a:lstStyle>
          <a:p>
            <a:pPr lvl="0"/>
            <a:r>
              <a:rPr lang="fr-FR" noProof="0"/>
              <a:t>Cliquez pour modifier les styles du texte du masque</a:t>
            </a:r>
          </a:p>
        </p:txBody>
      </p:sp>
      <p:pic>
        <p:nvPicPr>
          <p:cNvPr id="8" name="Picture 7">
            <a:extLst>
              <a:ext uri="{FF2B5EF4-FFF2-40B4-BE49-F238E27FC236}">
                <a16:creationId xmlns:a16="http://schemas.microsoft.com/office/drawing/2014/main" id="{3BB33103-2959-3C43-AB25-9C5620CA0C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a:outerShdw blurRad="83748" algn="tl" rotWithShape="0">
              <a:prstClr val="black">
                <a:alpha val="15000"/>
              </a:prstClr>
            </a:outerShdw>
          </a:effectLst>
        </p:spPr>
      </p:pic>
      <p:pic>
        <p:nvPicPr>
          <p:cNvPr id="6" name="Picture 5">
            <a:extLst>
              <a:ext uri="{FF2B5EF4-FFF2-40B4-BE49-F238E27FC236}">
                <a16:creationId xmlns:a16="http://schemas.microsoft.com/office/drawing/2014/main" id="{669544B2-2511-F940-B3DF-313252248C7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00067" y="193591"/>
            <a:ext cx="1445251" cy="184500"/>
          </a:xfrm>
          <a:prstGeom prst="rect">
            <a:avLst/>
          </a:prstGeom>
        </p:spPr>
      </p:pic>
    </p:spTree>
    <p:extLst>
      <p:ext uri="{BB962C8B-B14F-4D97-AF65-F5344CB8AC3E}">
        <p14:creationId xmlns:p14="http://schemas.microsoft.com/office/powerpoint/2010/main" val="929976531"/>
      </p:ext>
    </p:extLst>
  </p:cSld>
  <p:clrMapOvr>
    <a:masterClrMapping/>
  </p:clrMapOvr>
  <mc:AlternateContent xmlns:mc="http://schemas.openxmlformats.org/markup-compatibility/2006">
    <mc:Choice xmlns:p14="http://schemas.microsoft.com/office/powerpoint/2010/main" Requires="p14">
      <p:transition spd="slow" p14:dur="800">
        <p:fade/>
      </p:transition>
    </mc:Choice>
    <mc:Fallback>
      <p:transition spd="slow">
        <p:fade/>
      </p:transition>
    </mc:Fallback>
  </mc:AlternateContent>
  <p:extLst>
    <p:ext uri="{DCECCB84-F9BA-43D5-87BE-67443E8EF086}">
      <p15:sldGuideLst xmlns:p15="http://schemas.microsoft.com/office/powerpoint/2012/main">
        <p15:guide id="1" orient="horz" pos="3110">
          <p15:clr>
            <a:srgbClr val="FBAE40"/>
          </p15:clr>
        </p15:guide>
        <p15:guide id="2" pos="2880">
          <p15:clr>
            <a:srgbClr val="FBAE40"/>
          </p15:clr>
        </p15:guide>
        <p15:guide id="3" pos="29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Subtitles + 2 Columns">
    <p:spTree>
      <p:nvGrpSpPr>
        <p:cNvPr id="1" name=""/>
        <p:cNvGrpSpPr/>
        <p:nvPr/>
      </p:nvGrpSpPr>
      <p:grpSpPr>
        <a:xfrm>
          <a:off x="0" y="0"/>
          <a:ext cx="0" cy="0"/>
          <a:chOff x="0" y="0"/>
          <a:chExt cx="0" cy="0"/>
        </a:xfrm>
      </p:grpSpPr>
      <p:sp>
        <p:nvSpPr>
          <p:cNvPr id="16" name="Tijdelijke aanduiding voor inhoud 2">
            <a:extLst>
              <a:ext uri="{FF2B5EF4-FFF2-40B4-BE49-F238E27FC236}">
                <a16:creationId xmlns:a16="http://schemas.microsoft.com/office/drawing/2014/main" id="{0A705C0F-6DA8-A443-941E-53AC6E9AE994}"/>
              </a:ext>
            </a:extLst>
          </p:cNvPr>
          <p:cNvSpPr>
            <a:spLocks noGrp="1"/>
          </p:cNvSpPr>
          <p:nvPr>
            <p:ph sz="half" idx="14"/>
          </p:nvPr>
        </p:nvSpPr>
        <p:spPr bwMode="gray">
          <a:xfrm>
            <a:off x="1143672" y="2498981"/>
            <a:ext cx="4415040"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7" name="Tijdelijke aanduiding voor inhoud 3">
            <a:extLst>
              <a:ext uri="{FF2B5EF4-FFF2-40B4-BE49-F238E27FC236}">
                <a16:creationId xmlns:a16="http://schemas.microsoft.com/office/drawing/2014/main" id="{61D08B5F-6446-AD42-806A-6BD31E007EB7}"/>
              </a:ext>
            </a:extLst>
          </p:cNvPr>
          <p:cNvSpPr>
            <a:spLocks noGrp="1"/>
          </p:cNvSpPr>
          <p:nvPr>
            <p:ph sz="half" idx="2"/>
          </p:nvPr>
        </p:nvSpPr>
        <p:spPr bwMode="gray">
          <a:xfrm>
            <a:off x="5900123" y="2498981"/>
            <a:ext cx="4414816" cy="3408424"/>
          </a:xfrm>
        </p:spPr>
        <p:txBody>
          <a:bodyPr>
            <a:normAutofit/>
          </a:bodyPr>
          <a:lstStyle>
            <a:lvl1pPr marL="0" indent="0">
              <a:lnSpc>
                <a:spcPct val="90000"/>
              </a:lnSpc>
              <a:buNone/>
              <a:defRPr sz="1440"/>
            </a:lvl1pPr>
            <a:lvl2pPr>
              <a:lnSpc>
                <a:spcPct val="90000"/>
              </a:lnSpc>
              <a:defRPr sz="1920"/>
            </a:lvl2pPr>
            <a:lvl3pPr marL="645773" indent="0">
              <a:lnSpc>
                <a:spcPct val="90000"/>
              </a:lnSpc>
              <a:buNone/>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Slide Number Placeholder 4">
            <a:extLst>
              <a:ext uri="{FF2B5EF4-FFF2-40B4-BE49-F238E27FC236}">
                <a16:creationId xmlns:a16="http://schemas.microsoft.com/office/drawing/2014/main" id="{B45A4B67-53E2-0C64-6531-AA53360F190D}"/>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a:t>
            </a:fld>
            <a:endParaRPr lang="en-US" dirty="0"/>
          </a:p>
        </p:txBody>
      </p:sp>
      <p:sp>
        <p:nvSpPr>
          <p:cNvPr id="9" name="Titel 1">
            <a:extLst>
              <a:ext uri="{FF2B5EF4-FFF2-40B4-BE49-F238E27FC236}">
                <a16:creationId xmlns:a16="http://schemas.microsoft.com/office/drawing/2014/main" id="{6BBADE96-6387-66E0-0321-E674106CA826}"/>
              </a:ext>
            </a:extLst>
          </p:cNvPr>
          <p:cNvSpPr>
            <a:spLocks noGrp="1"/>
          </p:cNvSpPr>
          <p:nvPr>
            <p:ph type="title"/>
          </p:nvPr>
        </p:nvSpPr>
        <p:spPr>
          <a:xfrm>
            <a:off x="604801" y="604800"/>
            <a:ext cx="9710137" cy="491245"/>
          </a:xfrm>
        </p:spPr>
        <p:txBody>
          <a:bodyPr wrap="square" lIns="0">
            <a:spAutoFit/>
          </a:bodyPr>
          <a:lstStyle>
            <a:lvl1pPr>
              <a:defRPr baseline="0"/>
            </a:lvl1pPr>
          </a:lstStyle>
          <a:p>
            <a:r>
              <a:rPr lang="fr-FR" noProof="0"/>
              <a:t>Modifiez le style du titre</a:t>
            </a:r>
            <a:endParaRPr lang="en-GB" noProof="0" dirty="0"/>
          </a:p>
        </p:txBody>
      </p:sp>
      <p:sp>
        <p:nvSpPr>
          <p:cNvPr id="13" name="Tijdelijke aanduiding voor inhoud 2">
            <a:extLst>
              <a:ext uri="{FF2B5EF4-FFF2-40B4-BE49-F238E27FC236}">
                <a16:creationId xmlns:a16="http://schemas.microsoft.com/office/drawing/2014/main" id="{42BA44D7-0FA1-D854-5F3F-E0310DBCE692}"/>
              </a:ext>
            </a:extLst>
          </p:cNvPr>
          <p:cNvSpPr>
            <a:spLocks noGrp="1"/>
          </p:cNvSpPr>
          <p:nvPr>
            <p:ph sz="half" idx="10"/>
          </p:nvPr>
        </p:nvSpPr>
        <p:spPr bwMode="gray">
          <a:xfrm>
            <a:off x="1143672" y="1683642"/>
            <a:ext cx="4415040"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4" name="Tijdelijke aanduiding voor inhoud 2">
            <a:extLst>
              <a:ext uri="{FF2B5EF4-FFF2-40B4-BE49-F238E27FC236}">
                <a16:creationId xmlns:a16="http://schemas.microsoft.com/office/drawing/2014/main" id="{E237DA61-F41A-85BB-C799-41BC52A79C23}"/>
              </a:ext>
            </a:extLst>
          </p:cNvPr>
          <p:cNvSpPr>
            <a:spLocks noGrp="1"/>
          </p:cNvSpPr>
          <p:nvPr>
            <p:ph sz="half" idx="15"/>
          </p:nvPr>
        </p:nvSpPr>
        <p:spPr bwMode="gray">
          <a:xfrm>
            <a:off x="5897745" y="1683642"/>
            <a:ext cx="4415040"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Tree>
    <p:extLst>
      <p:ext uri="{BB962C8B-B14F-4D97-AF65-F5344CB8AC3E}">
        <p14:creationId xmlns:p14="http://schemas.microsoft.com/office/powerpoint/2010/main" val="393288045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ubtitle + 2 Columns">
    <p:spTree>
      <p:nvGrpSpPr>
        <p:cNvPr id="1" name=""/>
        <p:cNvGrpSpPr/>
        <p:nvPr/>
      </p:nvGrpSpPr>
      <p:grpSpPr>
        <a:xfrm>
          <a:off x="0" y="0"/>
          <a:ext cx="0" cy="0"/>
          <a:chOff x="0" y="0"/>
          <a:chExt cx="0" cy="0"/>
        </a:xfrm>
      </p:grpSpPr>
      <p:sp>
        <p:nvSpPr>
          <p:cNvPr id="10" name="Tijdelijke aanduiding voor inhoud 2"/>
          <p:cNvSpPr>
            <a:spLocks noGrp="1"/>
          </p:cNvSpPr>
          <p:nvPr>
            <p:ph sz="half" idx="1"/>
          </p:nvPr>
        </p:nvSpPr>
        <p:spPr bwMode="gray">
          <a:xfrm>
            <a:off x="1143672" y="2498981"/>
            <a:ext cx="4415040"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1" name="Tijdelijke aanduiding voor inhoud 3"/>
          <p:cNvSpPr>
            <a:spLocks noGrp="1"/>
          </p:cNvSpPr>
          <p:nvPr>
            <p:ph sz="half" idx="2"/>
          </p:nvPr>
        </p:nvSpPr>
        <p:spPr bwMode="gray">
          <a:xfrm>
            <a:off x="5900123" y="2498981"/>
            <a:ext cx="4414816" cy="3408424"/>
          </a:xfrm>
        </p:spPr>
        <p:txBody>
          <a:bodyPr>
            <a:normAutofit/>
          </a:bodyPr>
          <a:lstStyle>
            <a:lvl1pPr marL="0" indent="0">
              <a:lnSpc>
                <a:spcPct val="90000"/>
              </a:lnSpc>
              <a:buNone/>
              <a:defRPr sz="1440"/>
            </a:lvl1pPr>
            <a:lvl2pPr>
              <a:lnSpc>
                <a:spcPct val="90000"/>
              </a:lnSpc>
              <a:defRPr sz="1920"/>
            </a:lvl2pPr>
            <a:lvl3pPr marL="645773" indent="0">
              <a:lnSpc>
                <a:spcPct val="90000"/>
              </a:lnSpc>
              <a:buNone/>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Titel 1">
            <a:extLst>
              <a:ext uri="{FF2B5EF4-FFF2-40B4-BE49-F238E27FC236}">
                <a16:creationId xmlns:a16="http://schemas.microsoft.com/office/drawing/2014/main" id="{487DEC94-900C-8145-A161-CEDD7FFD21D6}"/>
              </a:ext>
            </a:extLst>
          </p:cNvPr>
          <p:cNvSpPr>
            <a:spLocks noGrp="1"/>
          </p:cNvSpPr>
          <p:nvPr>
            <p:ph type="title"/>
          </p:nvPr>
        </p:nvSpPr>
        <p:spPr>
          <a:xfrm>
            <a:off x="604801" y="604800"/>
            <a:ext cx="9710137" cy="491245"/>
          </a:xfrm>
        </p:spPr>
        <p:txBody>
          <a:bodyPr wrap="square" lIns="0">
            <a:spAutoFit/>
          </a:bodyPr>
          <a:lstStyle>
            <a:lvl1pPr>
              <a:defRPr baseline="0"/>
            </a:lvl1pPr>
          </a:lstStyle>
          <a:p>
            <a:r>
              <a:rPr lang="fr-FR" noProof="0"/>
              <a:t>Modifiez le style du titre</a:t>
            </a:r>
            <a:endParaRPr lang="en-GB" noProof="0" dirty="0"/>
          </a:p>
        </p:txBody>
      </p:sp>
      <p:sp>
        <p:nvSpPr>
          <p:cNvPr id="7" name="Tijdelijke aanduiding voor inhoud 2">
            <a:extLst>
              <a:ext uri="{FF2B5EF4-FFF2-40B4-BE49-F238E27FC236}">
                <a16:creationId xmlns:a16="http://schemas.microsoft.com/office/drawing/2014/main" id="{D163F958-E6E4-4894-B143-74252074C2FF}"/>
              </a:ext>
            </a:extLst>
          </p:cNvPr>
          <p:cNvSpPr>
            <a:spLocks noGrp="1"/>
          </p:cNvSpPr>
          <p:nvPr>
            <p:ph sz="half" idx="10"/>
          </p:nvPr>
        </p:nvSpPr>
        <p:spPr bwMode="gray">
          <a:xfrm>
            <a:off x="1143672" y="1683642"/>
            <a:ext cx="9179515"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2" name="Slide Number Placeholder 4">
            <a:extLst>
              <a:ext uri="{FF2B5EF4-FFF2-40B4-BE49-F238E27FC236}">
                <a16:creationId xmlns:a16="http://schemas.microsoft.com/office/drawing/2014/main" id="{19223F58-53CB-8AC1-79A7-318B9802920D}"/>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a:t>
            </a:fld>
            <a:endParaRPr lang="en-US" dirty="0"/>
          </a:p>
        </p:txBody>
      </p:sp>
    </p:spTree>
    <p:extLst>
      <p:ext uri="{BB962C8B-B14F-4D97-AF65-F5344CB8AC3E}">
        <p14:creationId xmlns:p14="http://schemas.microsoft.com/office/powerpoint/2010/main" val="169324522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17" name="Tijdelijke aanduiding voor inhoud 2">
            <a:extLst>
              <a:ext uri="{FF2B5EF4-FFF2-40B4-BE49-F238E27FC236}">
                <a16:creationId xmlns:a16="http://schemas.microsoft.com/office/drawing/2014/main" id="{37EBAF5B-D86B-6F42-9266-8625CC28AF74}"/>
              </a:ext>
            </a:extLst>
          </p:cNvPr>
          <p:cNvSpPr>
            <a:spLocks noGrp="1"/>
          </p:cNvSpPr>
          <p:nvPr>
            <p:ph sz="half" idx="1"/>
          </p:nvPr>
        </p:nvSpPr>
        <p:spPr bwMode="gray">
          <a:xfrm>
            <a:off x="1143672" y="2498981"/>
            <a:ext cx="9179515"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9" name="Titel 1">
            <a:extLst>
              <a:ext uri="{FF2B5EF4-FFF2-40B4-BE49-F238E27FC236}">
                <a16:creationId xmlns:a16="http://schemas.microsoft.com/office/drawing/2014/main" id="{532555AF-3A0F-3D44-9401-81E7533DB04F}"/>
              </a:ext>
            </a:extLst>
          </p:cNvPr>
          <p:cNvSpPr>
            <a:spLocks noGrp="1"/>
          </p:cNvSpPr>
          <p:nvPr>
            <p:ph type="title"/>
          </p:nvPr>
        </p:nvSpPr>
        <p:spPr>
          <a:xfrm>
            <a:off x="604801" y="604800"/>
            <a:ext cx="9710137" cy="491245"/>
          </a:xfrm>
        </p:spPr>
        <p:txBody>
          <a:bodyPr wrap="square" lIns="0">
            <a:spAutoFit/>
          </a:bodyPr>
          <a:lstStyle>
            <a:lvl1pPr>
              <a:defRPr baseline="0"/>
            </a:lvl1pPr>
          </a:lstStyle>
          <a:p>
            <a:r>
              <a:rPr lang="fr-FR" noProof="0"/>
              <a:t>Modifiez le style du titre</a:t>
            </a:r>
            <a:endParaRPr lang="en-GB" noProof="0" dirty="0"/>
          </a:p>
        </p:txBody>
      </p:sp>
      <p:sp>
        <p:nvSpPr>
          <p:cNvPr id="25" name="Tijdelijke aanduiding voor inhoud 2">
            <a:extLst>
              <a:ext uri="{FF2B5EF4-FFF2-40B4-BE49-F238E27FC236}">
                <a16:creationId xmlns:a16="http://schemas.microsoft.com/office/drawing/2014/main" id="{1CCBC89D-3CC4-A94A-AA95-1EE292E03C56}"/>
              </a:ext>
            </a:extLst>
          </p:cNvPr>
          <p:cNvSpPr>
            <a:spLocks noGrp="1"/>
          </p:cNvSpPr>
          <p:nvPr>
            <p:ph sz="half" idx="10"/>
          </p:nvPr>
        </p:nvSpPr>
        <p:spPr bwMode="gray">
          <a:xfrm>
            <a:off x="1143672" y="1683642"/>
            <a:ext cx="9179515"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7" name="Slide Number Placeholder 4">
            <a:extLst>
              <a:ext uri="{FF2B5EF4-FFF2-40B4-BE49-F238E27FC236}">
                <a16:creationId xmlns:a16="http://schemas.microsoft.com/office/drawing/2014/main" id="{283DD39A-42E6-0F60-3B43-DA143BD5C9C3}"/>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a:t>
            </a:fld>
            <a:endParaRPr lang="en-US" dirty="0"/>
          </a:p>
        </p:txBody>
      </p:sp>
    </p:spTree>
    <p:extLst>
      <p:ext uri="{BB962C8B-B14F-4D97-AF65-F5344CB8AC3E}">
        <p14:creationId xmlns:p14="http://schemas.microsoft.com/office/powerpoint/2010/main" val="163218127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9A825C6D-480A-DA40-9E17-203DDF53446A}"/>
              </a:ext>
            </a:extLst>
          </p:cNvPr>
          <p:cNvSpPr>
            <a:spLocks noGrp="1"/>
          </p:cNvSpPr>
          <p:nvPr>
            <p:ph type="title"/>
          </p:nvPr>
        </p:nvSpPr>
        <p:spPr>
          <a:xfrm>
            <a:off x="604801" y="604800"/>
            <a:ext cx="9710137" cy="491245"/>
          </a:xfrm>
        </p:spPr>
        <p:txBody>
          <a:bodyPr wrap="square" lIns="0">
            <a:spAutoFit/>
          </a:bodyPr>
          <a:lstStyle>
            <a:lvl1pPr>
              <a:defRPr baseline="0"/>
            </a:lvl1pPr>
          </a:lstStyle>
          <a:p>
            <a:r>
              <a:rPr lang="fr-FR" noProof="0"/>
              <a:t>Modifiez le style du titre</a:t>
            </a:r>
            <a:endParaRPr lang="en-GB" noProof="0" dirty="0"/>
          </a:p>
        </p:txBody>
      </p:sp>
      <p:sp>
        <p:nvSpPr>
          <p:cNvPr id="14" name="Tijdelijke aanduiding voor inhoud 2">
            <a:extLst>
              <a:ext uri="{FF2B5EF4-FFF2-40B4-BE49-F238E27FC236}">
                <a16:creationId xmlns:a16="http://schemas.microsoft.com/office/drawing/2014/main" id="{E08EE45E-DC1E-BB4B-AD14-2263433398FF}"/>
              </a:ext>
            </a:extLst>
          </p:cNvPr>
          <p:cNvSpPr>
            <a:spLocks noGrp="1"/>
          </p:cNvSpPr>
          <p:nvPr>
            <p:ph idx="10"/>
          </p:nvPr>
        </p:nvSpPr>
        <p:spPr bwMode="gray">
          <a:xfrm>
            <a:off x="1140966" y="1814684"/>
            <a:ext cx="4377835" cy="4092765"/>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
        <p:nvSpPr>
          <p:cNvPr id="15" name="Tijdelijke aanduiding voor inhoud 2">
            <a:extLst>
              <a:ext uri="{FF2B5EF4-FFF2-40B4-BE49-F238E27FC236}">
                <a16:creationId xmlns:a16="http://schemas.microsoft.com/office/drawing/2014/main" id="{FB997149-C787-924E-B314-9DBAA07FD9F0}"/>
              </a:ext>
            </a:extLst>
          </p:cNvPr>
          <p:cNvSpPr>
            <a:spLocks noGrp="1"/>
          </p:cNvSpPr>
          <p:nvPr>
            <p:ph idx="11"/>
          </p:nvPr>
        </p:nvSpPr>
        <p:spPr bwMode="gray">
          <a:xfrm>
            <a:off x="5937101" y="1814684"/>
            <a:ext cx="4377835" cy="4092765"/>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
        <p:nvSpPr>
          <p:cNvPr id="6" name="Slide Number Placeholder 4">
            <a:extLst>
              <a:ext uri="{FF2B5EF4-FFF2-40B4-BE49-F238E27FC236}">
                <a16:creationId xmlns:a16="http://schemas.microsoft.com/office/drawing/2014/main" id="{A5BFB1EA-B6DB-134D-8E89-6BA32028AB01}"/>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a:t>
            </a:fld>
            <a:endParaRPr lang="en-US" dirty="0"/>
          </a:p>
        </p:txBody>
      </p:sp>
    </p:spTree>
    <p:extLst>
      <p:ext uri="{BB962C8B-B14F-4D97-AF65-F5344CB8AC3E}">
        <p14:creationId xmlns:p14="http://schemas.microsoft.com/office/powerpoint/2010/main" val="38799474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el 1"/>
          <p:cNvSpPr>
            <a:spLocks noGrp="1"/>
          </p:cNvSpPr>
          <p:nvPr>
            <p:ph type="title"/>
          </p:nvPr>
        </p:nvSpPr>
        <p:spPr>
          <a:xfrm>
            <a:off x="604801" y="604801"/>
            <a:ext cx="9716068" cy="442121"/>
          </a:xfrm>
        </p:spPr>
        <p:txBody>
          <a:bodyPr lIns="0">
            <a:noAutofit/>
          </a:bodyPr>
          <a:lstStyle>
            <a:lvl1pPr>
              <a:defRPr baseline="0"/>
            </a:lvl1pPr>
          </a:lstStyle>
          <a:p>
            <a:r>
              <a:rPr lang="fr-FR" noProof="0"/>
              <a:t>Modifiez le style du titre</a:t>
            </a:r>
            <a:endParaRPr lang="en-GB" noProof="0" dirty="0"/>
          </a:p>
        </p:txBody>
      </p:sp>
      <p:sp>
        <p:nvSpPr>
          <p:cNvPr id="4" name="Tekstvak 3"/>
          <p:cNvSpPr txBox="1"/>
          <p:nvPr/>
        </p:nvSpPr>
        <p:spPr>
          <a:xfrm>
            <a:off x="9484808" y="7012531"/>
            <a:ext cx="221677" cy="424732"/>
          </a:xfrm>
          <a:prstGeom prst="rect">
            <a:avLst/>
          </a:prstGeom>
          <a:noFill/>
        </p:spPr>
        <p:txBody>
          <a:bodyPr wrap="square" rtlCol="0">
            <a:spAutoFit/>
          </a:bodyPr>
          <a:lstStyle/>
          <a:p>
            <a:endParaRPr lang="en-GB" sz="2160" noProof="0">
              <a:solidFill>
                <a:srgbClr val="003366"/>
              </a:solidFill>
              <a:latin typeface="Calibri"/>
              <a:cs typeface="Calibri"/>
            </a:endParaRPr>
          </a:p>
        </p:txBody>
      </p:sp>
      <p:sp>
        <p:nvSpPr>
          <p:cNvPr id="10" name="Tijdelijke aanduiding voor inhoud 2"/>
          <p:cNvSpPr>
            <a:spLocks noGrp="1"/>
          </p:cNvSpPr>
          <p:nvPr>
            <p:ph idx="1"/>
          </p:nvPr>
        </p:nvSpPr>
        <p:spPr bwMode="gray">
          <a:xfrm>
            <a:off x="1140967" y="1814684"/>
            <a:ext cx="9179901" cy="4092765"/>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
        <p:nvSpPr>
          <p:cNvPr id="6" name="Slide Number Placeholder 4">
            <a:extLst>
              <a:ext uri="{FF2B5EF4-FFF2-40B4-BE49-F238E27FC236}">
                <a16:creationId xmlns:a16="http://schemas.microsoft.com/office/drawing/2014/main" id="{49B9901E-1E6D-7D69-34EF-A45BF4F90BAF}"/>
              </a:ext>
            </a:extLst>
          </p:cNvPr>
          <p:cNvSpPr txBox="1">
            <a:spLocks/>
          </p:cNvSpPr>
          <p:nvPr userDrawn="1"/>
        </p:nvSpPr>
        <p:spPr>
          <a:xfrm>
            <a:off x="2" y="6156385"/>
            <a:ext cx="845993" cy="363855"/>
          </a:xfrm>
          <a:prstGeom prst="rect">
            <a:avLst/>
          </a:prstGeom>
        </p:spPr>
        <p:txBody>
          <a:bodyPr vert="horz" lIns="109728" tIns="54864" rIns="109728" bIns="54864" rtlCol="0" anchor="ctr"/>
          <a:lstStyle>
            <a:defPPr>
              <a:defRPr lang="en-US"/>
            </a:defPPr>
            <a:lvl1pPr marL="0" algn="ctr" defTabSz="914400" rtl="0" eaLnBrk="1" latinLnBrk="0" hangingPunct="1">
              <a:defRPr sz="600" b="1" i="0" kern="1200">
                <a:solidFill>
                  <a:srgbClr val="0096DC"/>
                </a:solidFill>
                <a:latin typeface="Gilroy Bold" pitchFamily="2" charset="77"/>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7BFF24-2C35-3444-B615-6A3C0CF587B2}" type="slidenum">
              <a:rPr lang="en-US" sz="720" smtClean="0"/>
              <a:pPr/>
              <a:t>‹#›</a:t>
            </a:fld>
            <a:endParaRPr lang="en-US" sz="720" dirty="0"/>
          </a:p>
        </p:txBody>
      </p:sp>
    </p:spTree>
    <p:extLst>
      <p:ext uri="{BB962C8B-B14F-4D97-AF65-F5344CB8AC3E}">
        <p14:creationId xmlns:p14="http://schemas.microsoft.com/office/powerpoint/2010/main" val="121352416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 No Logo">
    <p:bg>
      <p:bgPr>
        <a:solidFill>
          <a:schemeClr val="bg1"/>
        </a:solidFill>
        <a:effectLst/>
      </p:bgPr>
    </p:bg>
    <p:spTree>
      <p:nvGrpSpPr>
        <p:cNvPr id="1" name=""/>
        <p:cNvGrpSpPr/>
        <p:nvPr/>
      </p:nvGrpSpPr>
      <p:grpSpPr>
        <a:xfrm>
          <a:off x="0" y="0"/>
          <a:ext cx="0" cy="0"/>
          <a:chOff x="0" y="0"/>
          <a:chExt cx="0" cy="0"/>
        </a:xfrm>
      </p:grpSpPr>
      <p:sp>
        <p:nvSpPr>
          <p:cNvPr id="6" name="Titel 1"/>
          <p:cNvSpPr>
            <a:spLocks noGrp="1"/>
          </p:cNvSpPr>
          <p:nvPr>
            <p:ph type="ctrTitle"/>
          </p:nvPr>
        </p:nvSpPr>
        <p:spPr>
          <a:xfrm>
            <a:off x="2145981" y="2931634"/>
            <a:ext cx="8314783" cy="1876843"/>
          </a:xfrm>
        </p:spPr>
        <p:txBody>
          <a:bodyPr anchor="t" anchorCtr="0"/>
          <a:lstStyle>
            <a:lvl1pPr>
              <a:defRPr sz="3360" b="0">
                <a:solidFill>
                  <a:srgbClr val="003366"/>
                </a:solidFill>
              </a:defRPr>
            </a:lvl1pPr>
          </a:lstStyle>
          <a:p>
            <a:r>
              <a:rPr lang="fr-FR" noProof="0"/>
              <a:t>Modifiez le style du titre</a:t>
            </a:r>
            <a:endParaRPr lang="en-GB" noProof="0" dirty="0"/>
          </a:p>
        </p:txBody>
      </p:sp>
      <p:sp>
        <p:nvSpPr>
          <p:cNvPr id="7" name="Oval 6">
            <a:extLst>
              <a:ext uri="{FF2B5EF4-FFF2-40B4-BE49-F238E27FC236}">
                <a16:creationId xmlns:a16="http://schemas.microsoft.com/office/drawing/2014/main" id="{4071092A-C51B-3E40-A8DB-8A7FEB60DAC1}"/>
              </a:ext>
            </a:extLst>
          </p:cNvPr>
          <p:cNvSpPr/>
          <p:nvPr userDrawn="1"/>
        </p:nvSpPr>
        <p:spPr>
          <a:xfrm>
            <a:off x="1151810" y="2778020"/>
            <a:ext cx="670341" cy="670341"/>
          </a:xfrm>
          <a:prstGeom prst="ellipse">
            <a:avLst/>
          </a:prstGeom>
          <a:solidFill>
            <a:srgbClr val="0096D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BE" sz="1680" dirty="0" err="1"/>
          </a:p>
        </p:txBody>
      </p:sp>
      <p:sp>
        <p:nvSpPr>
          <p:cNvPr id="8" name="Text Placeholder 7">
            <a:extLst>
              <a:ext uri="{FF2B5EF4-FFF2-40B4-BE49-F238E27FC236}">
                <a16:creationId xmlns:a16="http://schemas.microsoft.com/office/drawing/2014/main" id="{DA51C78A-799E-5E41-8F39-A4A0FABE0611}"/>
              </a:ext>
            </a:extLst>
          </p:cNvPr>
          <p:cNvSpPr>
            <a:spLocks noGrp="1"/>
          </p:cNvSpPr>
          <p:nvPr>
            <p:ph type="body" sz="quarter" idx="10" hasCustomPrompt="1"/>
          </p:nvPr>
        </p:nvSpPr>
        <p:spPr bwMode="white">
          <a:xfrm>
            <a:off x="1151810" y="2727360"/>
            <a:ext cx="670341" cy="779144"/>
          </a:xfrm>
          <a:noFill/>
        </p:spPr>
        <p:txBody>
          <a:bodyPr anchor="ctr"/>
          <a:lstStyle>
            <a:lvl1pPr marL="0" indent="0" algn="ctr">
              <a:buNone/>
              <a:defRPr sz="2880" b="1" i="0">
                <a:solidFill>
                  <a:srgbClr val="FFFFFF"/>
                </a:solidFill>
                <a:latin typeface="Gilroy Bold" pitchFamily="2" charset="77"/>
                <a:cs typeface="Verdana"/>
              </a:defRPr>
            </a:lvl1pPr>
            <a:lvl2pPr marL="323839" indent="0">
              <a:buNone/>
              <a:defRPr sz="1680"/>
            </a:lvl2pPr>
            <a:lvl3pPr marL="645773" indent="0">
              <a:buNone/>
              <a:defRPr sz="1440"/>
            </a:lvl3pPr>
            <a:lvl4pPr marL="862936" indent="0">
              <a:buNone/>
              <a:defRPr sz="1260"/>
            </a:lvl4pPr>
            <a:lvl5pPr marL="1182965" indent="0">
              <a:buNone/>
              <a:defRPr sz="1260"/>
            </a:lvl5pPr>
          </a:lstStyle>
          <a:p>
            <a:pPr lvl="0"/>
            <a:r>
              <a:rPr lang="nl-BE" dirty="0"/>
              <a:t>1</a:t>
            </a:r>
          </a:p>
        </p:txBody>
      </p:sp>
    </p:spTree>
    <p:extLst>
      <p:ext uri="{BB962C8B-B14F-4D97-AF65-F5344CB8AC3E}">
        <p14:creationId xmlns:p14="http://schemas.microsoft.com/office/powerpoint/2010/main" val="414604542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13" name="Espace réservé du contenu 2"/>
          <p:cNvSpPr>
            <a:spLocks noGrp="1"/>
          </p:cNvSpPr>
          <p:nvPr>
            <p:ph idx="13" hasCustomPrompt="1"/>
          </p:nvPr>
        </p:nvSpPr>
        <p:spPr>
          <a:xfrm>
            <a:off x="691819" y="1691944"/>
            <a:ext cx="10972800" cy="4521365"/>
          </a:xfrm>
          <a:prstGeom prst="rect">
            <a:avLst/>
          </a:prstGeom>
        </p:spPr>
        <p:txBody>
          <a:bodyPr>
            <a:normAutofit/>
          </a:bodyPr>
          <a:lstStyle>
            <a:lvl1pPr>
              <a:buNone/>
              <a:defRPr sz="2133">
                <a:solidFill>
                  <a:srgbClr val="083060"/>
                </a:solidFill>
                <a:latin typeface="Verdana" panose="020B0604030504040204" pitchFamily="34" charset="0"/>
                <a:ea typeface="Verdana" panose="020B0604030504040204" pitchFamily="34" charset="0"/>
                <a:cs typeface="Verdana" panose="020B0604030504040204" pitchFamily="34" charset="0"/>
              </a:defRPr>
            </a:lvl1pPr>
          </a:lstStyle>
          <a:p>
            <a:pPr lvl="0"/>
            <a:r>
              <a:rPr lang="fr-FR" dirty="0"/>
              <a:t>Texte : </a:t>
            </a:r>
            <a:r>
              <a:rPr lang="fr-FR" dirty="0" err="1"/>
              <a:t>Verdana</a:t>
            </a:r>
            <a:r>
              <a:rPr lang="fr-FR" dirty="0"/>
              <a:t> 16 (si beaucoup de texte : 14)</a:t>
            </a: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2432" y="5949060"/>
            <a:ext cx="828576" cy="645417"/>
          </a:xfrm>
          <a:prstGeom prst="rect">
            <a:avLst/>
          </a:prstGeom>
        </p:spPr>
      </p:pic>
      <p:sp>
        <p:nvSpPr>
          <p:cNvPr id="17" name="Titre 1"/>
          <p:cNvSpPr>
            <a:spLocks noGrp="1"/>
          </p:cNvSpPr>
          <p:nvPr>
            <p:ph type="title" hasCustomPrompt="1"/>
          </p:nvPr>
        </p:nvSpPr>
        <p:spPr>
          <a:xfrm>
            <a:off x="716424" y="540304"/>
            <a:ext cx="10972800" cy="720080"/>
          </a:xfrm>
          <a:prstGeom prst="rect">
            <a:avLst/>
          </a:prstGeom>
        </p:spPr>
        <p:txBody>
          <a:bodyPr>
            <a:noAutofit/>
          </a:bodyPr>
          <a:lstStyle>
            <a:lvl1pPr algn="l">
              <a:defRPr sz="2667" b="1"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r>
              <a:rPr lang="fr-FR" dirty="0"/>
              <a:t>Titre = </a:t>
            </a:r>
            <a:r>
              <a:rPr lang="fr-FR" dirty="0" err="1"/>
              <a:t>Verdana</a:t>
            </a:r>
            <a:r>
              <a:rPr lang="fr-FR" dirty="0"/>
              <a:t> 20 GRAS</a:t>
            </a:r>
            <a:endParaRPr lang="nl-BE" dirty="0"/>
          </a:p>
        </p:txBody>
      </p:sp>
      <p:sp>
        <p:nvSpPr>
          <p:cNvPr id="18" name="Slide Number Placeholder 5"/>
          <p:cNvSpPr>
            <a:spLocks noGrp="1"/>
          </p:cNvSpPr>
          <p:nvPr>
            <p:ph type="sldNum" sz="quarter" idx="4"/>
          </p:nvPr>
        </p:nvSpPr>
        <p:spPr>
          <a:xfrm>
            <a:off x="239349" y="6356351"/>
            <a:ext cx="828576" cy="365125"/>
          </a:xfrm>
          <a:prstGeom prst="rect">
            <a:avLst/>
          </a:prstGeom>
        </p:spPr>
        <p:txBody>
          <a:bodyPr/>
          <a:lstStyle>
            <a:lvl1pPr>
              <a:defRPr sz="14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85A7CF98-E399-477B-BE0D-02BDC82360BB}" type="slidenum">
              <a:rPr lang="nl-BE" smtClean="0"/>
              <a:pPr>
                <a:defRPr/>
              </a:pPr>
              <a:t>‹#›</a:t>
            </a:fld>
            <a:endParaRPr lang="nl-BE" dirty="0"/>
          </a:p>
        </p:txBody>
      </p:sp>
    </p:spTree>
    <p:extLst>
      <p:ext uri="{BB962C8B-B14F-4D97-AF65-F5344CB8AC3E}">
        <p14:creationId xmlns:p14="http://schemas.microsoft.com/office/powerpoint/2010/main" val="415277013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13" name="Espace réservé du contenu 2"/>
          <p:cNvSpPr>
            <a:spLocks noGrp="1"/>
          </p:cNvSpPr>
          <p:nvPr>
            <p:ph idx="13" hasCustomPrompt="1"/>
          </p:nvPr>
        </p:nvSpPr>
        <p:spPr>
          <a:xfrm>
            <a:off x="691819" y="1691944"/>
            <a:ext cx="10972800" cy="4521365"/>
          </a:xfrm>
          <a:prstGeom prst="rect">
            <a:avLst/>
          </a:prstGeom>
        </p:spPr>
        <p:txBody>
          <a:bodyPr>
            <a:normAutofit/>
          </a:bodyPr>
          <a:lstStyle>
            <a:lvl1pPr>
              <a:buNone/>
              <a:defRPr sz="2133">
                <a:solidFill>
                  <a:srgbClr val="083060"/>
                </a:solidFill>
                <a:latin typeface="Verdana" panose="020B0604030504040204" pitchFamily="34" charset="0"/>
                <a:ea typeface="Verdana" panose="020B0604030504040204" pitchFamily="34" charset="0"/>
                <a:cs typeface="Verdana" panose="020B0604030504040204" pitchFamily="34" charset="0"/>
              </a:defRPr>
            </a:lvl1pPr>
          </a:lstStyle>
          <a:p>
            <a:pPr lvl="0"/>
            <a:r>
              <a:rPr lang="fr-FR" dirty="0"/>
              <a:t>Texte : </a:t>
            </a:r>
            <a:r>
              <a:rPr lang="fr-FR" dirty="0" err="1"/>
              <a:t>Verdana</a:t>
            </a:r>
            <a:r>
              <a:rPr lang="fr-FR" dirty="0"/>
              <a:t> 16 (si beaucoup de texte : 14)</a:t>
            </a: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861" y="5798278"/>
            <a:ext cx="1022147" cy="796199"/>
          </a:xfrm>
          <a:prstGeom prst="rect">
            <a:avLst/>
          </a:prstGeom>
        </p:spPr>
      </p:pic>
      <p:sp>
        <p:nvSpPr>
          <p:cNvPr id="17" name="Titre 1"/>
          <p:cNvSpPr>
            <a:spLocks noGrp="1"/>
          </p:cNvSpPr>
          <p:nvPr>
            <p:ph type="title" hasCustomPrompt="1"/>
          </p:nvPr>
        </p:nvSpPr>
        <p:spPr>
          <a:xfrm>
            <a:off x="691819" y="500675"/>
            <a:ext cx="10972800" cy="720080"/>
          </a:xfrm>
          <a:prstGeom prst="rect">
            <a:avLst/>
          </a:prstGeom>
        </p:spPr>
        <p:txBody>
          <a:bodyPr>
            <a:noAutofit/>
          </a:bodyPr>
          <a:lstStyle>
            <a:lvl1pPr algn="l">
              <a:defRPr sz="2667" b="1"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r>
              <a:rPr lang="fr-FR" dirty="0"/>
              <a:t>Titre = </a:t>
            </a:r>
            <a:r>
              <a:rPr lang="fr-FR" dirty="0" err="1"/>
              <a:t>Verdana</a:t>
            </a:r>
            <a:r>
              <a:rPr lang="fr-FR" dirty="0"/>
              <a:t> 20 GRAS</a:t>
            </a:r>
            <a:endParaRPr lang="nl-BE" dirty="0"/>
          </a:p>
        </p:txBody>
      </p:sp>
      <p:sp>
        <p:nvSpPr>
          <p:cNvPr id="18" name="Slide Number Placeholder 5"/>
          <p:cNvSpPr>
            <a:spLocks noGrp="1"/>
          </p:cNvSpPr>
          <p:nvPr>
            <p:ph type="sldNum" sz="quarter" idx="4"/>
          </p:nvPr>
        </p:nvSpPr>
        <p:spPr>
          <a:xfrm>
            <a:off x="239349" y="6356351"/>
            <a:ext cx="828576" cy="365125"/>
          </a:xfrm>
          <a:prstGeom prst="rect">
            <a:avLst/>
          </a:prstGeom>
        </p:spPr>
        <p:txBody>
          <a:bodyPr/>
          <a:lstStyle>
            <a:lvl1pPr>
              <a:defRPr sz="1867">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85A7CF98-E399-477B-BE0D-02BDC82360BB}" type="slidenum">
              <a:rPr lang="nl-BE" smtClean="0"/>
              <a:pPr>
                <a:defRPr/>
              </a:pPr>
              <a:t>‹#›</a:t>
            </a:fld>
            <a:endParaRPr lang="nl-BE" dirty="0"/>
          </a:p>
        </p:txBody>
      </p:sp>
    </p:spTree>
    <p:extLst>
      <p:ext uri="{BB962C8B-B14F-4D97-AF65-F5344CB8AC3E}">
        <p14:creationId xmlns:p14="http://schemas.microsoft.com/office/powerpoint/2010/main" val="809164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6AE3CF-54C6-D56B-1B78-B4AF138C24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1DC4CE3-4C06-7936-E676-ECEC8F62AC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5397500" cy="6858000"/>
          </a:xfrm>
          <a:prstGeom prst="rect">
            <a:avLst/>
          </a:prstGeom>
        </p:spPr>
      </p:pic>
      <p:pic>
        <p:nvPicPr>
          <p:cNvPr id="9" name="Picture 8">
            <a:extLst>
              <a:ext uri="{FF2B5EF4-FFF2-40B4-BE49-F238E27FC236}">
                <a16:creationId xmlns:a16="http://schemas.microsoft.com/office/drawing/2014/main" id="{FF23C2A2-B914-09DD-53B4-346FD556FD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2" y="-219262"/>
            <a:ext cx="6530343" cy="7342875"/>
          </a:xfrm>
          <a:prstGeom prst="rect">
            <a:avLst/>
          </a:prstGeom>
        </p:spPr>
      </p:pic>
      <p:sp>
        <p:nvSpPr>
          <p:cNvPr id="7" name="Title 1">
            <a:extLst>
              <a:ext uri="{FF2B5EF4-FFF2-40B4-BE49-F238E27FC236}">
                <a16:creationId xmlns:a16="http://schemas.microsoft.com/office/drawing/2014/main" id="{6BD13046-DE40-07A7-115B-328AF1795FAD}"/>
              </a:ext>
            </a:extLst>
          </p:cNvPr>
          <p:cNvSpPr>
            <a:spLocks noGrp="1"/>
          </p:cNvSpPr>
          <p:nvPr>
            <p:ph type="title" hasCustomPrompt="1"/>
          </p:nvPr>
        </p:nvSpPr>
        <p:spPr>
          <a:xfrm>
            <a:off x="1019099" y="1999434"/>
            <a:ext cx="3151861" cy="2264775"/>
          </a:xfrm>
        </p:spPr>
        <p:txBody>
          <a:bodyPr anchor="ctr"/>
          <a:lstStyle>
            <a:lvl1pPr>
              <a:defRPr sz="5760">
                <a:solidFill>
                  <a:schemeClr val="bg1"/>
                </a:solidFill>
              </a:defRPr>
            </a:lvl1pPr>
          </a:lstStyle>
          <a:p>
            <a:r>
              <a:rPr lang="en-BE" dirty="0"/>
              <a:t>Merci!</a:t>
            </a:r>
          </a:p>
        </p:txBody>
      </p:sp>
      <p:pic>
        <p:nvPicPr>
          <p:cNvPr id="11" name="Picture 10">
            <a:extLst>
              <a:ext uri="{FF2B5EF4-FFF2-40B4-BE49-F238E27FC236}">
                <a16:creationId xmlns:a16="http://schemas.microsoft.com/office/drawing/2014/main" id="{76AD3B49-2424-E697-15DC-7EFEF14947D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373881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90D097-E12C-E5B9-2CA0-E0E85F527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1" y="-760245"/>
            <a:ext cx="13767343" cy="7740165"/>
          </a:xfrm>
          <a:prstGeom prst="rect">
            <a:avLst/>
          </a:prstGeom>
        </p:spPr>
      </p:pic>
      <p:pic>
        <p:nvPicPr>
          <p:cNvPr id="5" name="Picture 4">
            <a:extLst>
              <a:ext uri="{FF2B5EF4-FFF2-40B4-BE49-F238E27FC236}">
                <a16:creationId xmlns:a16="http://schemas.microsoft.com/office/drawing/2014/main" id="{FC1DE2E2-4AF9-B045-8F0E-EAF5A244E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5397500" cy="6858000"/>
          </a:xfrm>
          <a:prstGeom prst="rect">
            <a:avLst/>
          </a:prstGeom>
        </p:spPr>
      </p:pic>
      <p:sp>
        <p:nvSpPr>
          <p:cNvPr id="6" name="Title 1">
            <a:extLst>
              <a:ext uri="{FF2B5EF4-FFF2-40B4-BE49-F238E27FC236}">
                <a16:creationId xmlns:a16="http://schemas.microsoft.com/office/drawing/2014/main" id="{5E532994-B87F-DBFD-6A02-6190B6447F5D}"/>
              </a:ext>
            </a:extLst>
          </p:cNvPr>
          <p:cNvSpPr>
            <a:spLocks noGrp="1"/>
          </p:cNvSpPr>
          <p:nvPr>
            <p:ph type="title" hasCustomPrompt="1"/>
          </p:nvPr>
        </p:nvSpPr>
        <p:spPr>
          <a:xfrm>
            <a:off x="1019098" y="1999434"/>
            <a:ext cx="3548263" cy="2264775"/>
          </a:xfrm>
        </p:spPr>
        <p:txBody>
          <a:bodyPr anchor="ctr"/>
          <a:lstStyle>
            <a:lvl1pPr>
              <a:defRPr sz="5760">
                <a:solidFill>
                  <a:schemeClr val="bg1"/>
                </a:solidFill>
              </a:defRPr>
            </a:lvl1pPr>
          </a:lstStyle>
          <a:p>
            <a:r>
              <a:rPr lang="en-BE" dirty="0"/>
              <a:t>N’hésitez</a:t>
            </a:r>
            <a:br>
              <a:rPr lang="en-BE" dirty="0"/>
            </a:br>
            <a:r>
              <a:rPr lang="en-BE" dirty="0"/>
              <a:t>pas à poser des questions.</a:t>
            </a:r>
          </a:p>
        </p:txBody>
      </p:sp>
      <p:pic>
        <p:nvPicPr>
          <p:cNvPr id="7" name="Picture 6">
            <a:extLst>
              <a:ext uri="{FF2B5EF4-FFF2-40B4-BE49-F238E27FC236}">
                <a16:creationId xmlns:a16="http://schemas.microsoft.com/office/drawing/2014/main" id="{BC5E87AD-0516-51DD-FD5D-F2E1B77074B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44498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D3E813-3E56-A5D3-50B8-F2E163BA42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 y="-43199"/>
            <a:ext cx="12397067" cy="6969780"/>
          </a:xfrm>
          <a:prstGeom prst="rect">
            <a:avLst/>
          </a:prstGeom>
        </p:spPr>
      </p:pic>
      <p:pic>
        <p:nvPicPr>
          <p:cNvPr id="5" name="Picture 4">
            <a:extLst>
              <a:ext uri="{FF2B5EF4-FFF2-40B4-BE49-F238E27FC236}">
                <a16:creationId xmlns:a16="http://schemas.microsoft.com/office/drawing/2014/main" id="{22B35975-9538-B5A7-8AAF-31FF8A26D3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5397500" cy="6858000"/>
          </a:xfrm>
          <a:prstGeom prst="rect">
            <a:avLst/>
          </a:prstGeom>
        </p:spPr>
      </p:pic>
      <p:sp>
        <p:nvSpPr>
          <p:cNvPr id="14" name="Title 1">
            <a:extLst>
              <a:ext uri="{FF2B5EF4-FFF2-40B4-BE49-F238E27FC236}">
                <a16:creationId xmlns:a16="http://schemas.microsoft.com/office/drawing/2014/main" id="{E5045861-8327-1DC6-EB38-5C6FD3E8DF42}"/>
              </a:ext>
            </a:extLst>
          </p:cNvPr>
          <p:cNvSpPr>
            <a:spLocks noGrp="1"/>
          </p:cNvSpPr>
          <p:nvPr>
            <p:ph type="title" hasCustomPrompt="1"/>
          </p:nvPr>
        </p:nvSpPr>
        <p:spPr>
          <a:xfrm>
            <a:off x="1019099" y="1999434"/>
            <a:ext cx="3151861" cy="2264775"/>
          </a:xfrm>
        </p:spPr>
        <p:txBody>
          <a:bodyPr anchor="ctr"/>
          <a:lstStyle>
            <a:lvl1pPr>
              <a:defRPr sz="5760">
                <a:solidFill>
                  <a:schemeClr val="bg1"/>
                </a:solidFill>
              </a:defRPr>
            </a:lvl1pPr>
          </a:lstStyle>
          <a:p>
            <a:r>
              <a:rPr lang="en-BE" dirty="0"/>
              <a:t>Ordre</a:t>
            </a:r>
            <a:br>
              <a:rPr lang="en-BE" dirty="0"/>
            </a:br>
            <a:r>
              <a:rPr lang="en-BE" dirty="0"/>
              <a:t>du jour</a:t>
            </a:r>
          </a:p>
        </p:txBody>
      </p:sp>
      <p:pic>
        <p:nvPicPr>
          <p:cNvPr id="7" name="Picture 6">
            <a:extLst>
              <a:ext uri="{FF2B5EF4-FFF2-40B4-BE49-F238E27FC236}">
                <a16:creationId xmlns:a16="http://schemas.microsoft.com/office/drawing/2014/main" id="{90935C02-CC8B-4B28-9D79-F404EA3CA4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56099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F72BD-71BC-47B2-C7B8-3BA5ABFDC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0864E1A-68D5-36FA-F749-DCDD08B45E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5397500" cy="6858000"/>
          </a:xfrm>
          <a:prstGeom prst="rect">
            <a:avLst/>
          </a:prstGeom>
        </p:spPr>
      </p:pic>
      <p:pic>
        <p:nvPicPr>
          <p:cNvPr id="15" name="Picture 14">
            <a:extLst>
              <a:ext uri="{FF2B5EF4-FFF2-40B4-BE49-F238E27FC236}">
                <a16:creationId xmlns:a16="http://schemas.microsoft.com/office/drawing/2014/main" id="{4B31BE3B-3339-E60F-58A0-E9A7C18EF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5397500" cy="6858000"/>
          </a:xfrm>
          <a:prstGeom prst="rect">
            <a:avLst/>
          </a:prstGeom>
        </p:spPr>
      </p:pic>
      <p:sp>
        <p:nvSpPr>
          <p:cNvPr id="10" name="Title 1">
            <a:extLst>
              <a:ext uri="{FF2B5EF4-FFF2-40B4-BE49-F238E27FC236}">
                <a16:creationId xmlns:a16="http://schemas.microsoft.com/office/drawing/2014/main" id="{9A6D1211-3D2F-2BD3-9363-731FEAE04FD6}"/>
              </a:ext>
            </a:extLst>
          </p:cNvPr>
          <p:cNvSpPr>
            <a:spLocks noGrp="1"/>
          </p:cNvSpPr>
          <p:nvPr>
            <p:ph type="title" hasCustomPrompt="1"/>
          </p:nvPr>
        </p:nvSpPr>
        <p:spPr>
          <a:xfrm>
            <a:off x="1019099" y="1999434"/>
            <a:ext cx="4484012" cy="2264775"/>
          </a:xfrm>
        </p:spPr>
        <p:txBody>
          <a:bodyPr anchor="ctr"/>
          <a:lstStyle>
            <a:lvl1pPr>
              <a:defRPr sz="5760">
                <a:solidFill>
                  <a:schemeClr val="bg1"/>
                </a:solidFill>
              </a:defRPr>
            </a:lvl1pPr>
          </a:lstStyle>
          <a:p>
            <a:r>
              <a:rPr lang="en-BE" dirty="0"/>
              <a:t>Bienvenue!</a:t>
            </a:r>
          </a:p>
        </p:txBody>
      </p:sp>
      <p:pic>
        <p:nvPicPr>
          <p:cNvPr id="8" name="Picture 7">
            <a:extLst>
              <a:ext uri="{FF2B5EF4-FFF2-40B4-BE49-F238E27FC236}">
                <a16:creationId xmlns:a16="http://schemas.microsoft.com/office/drawing/2014/main" id="{52477BAF-A18F-FFD0-07C5-A0EEE137361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360259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Text + Photo">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26951AC7-105E-4C4F-B21F-244081E7323A}"/>
              </a:ext>
            </a:extLst>
          </p:cNvPr>
          <p:cNvSpPr>
            <a:spLocks noGrp="1"/>
          </p:cNvSpPr>
          <p:nvPr>
            <p:ph type="pic" sz="quarter" idx="10"/>
          </p:nvPr>
        </p:nvSpPr>
        <p:spPr>
          <a:xfrm>
            <a:off x="7439999" y="0"/>
            <a:ext cx="4752000" cy="6858000"/>
          </a:xfrm>
        </p:spPr>
        <p:txBody>
          <a:bodyPr lIns="720000" rIns="720000" anchor="ctr"/>
          <a:lstStyle>
            <a:lvl1pPr marL="0" indent="0" algn="ctr">
              <a:buNone/>
              <a:defRPr sz="1440"/>
            </a:lvl1pPr>
          </a:lstStyle>
          <a:p>
            <a:r>
              <a:rPr lang="fr-FR"/>
              <a:t>Cliquez sur l'icône pour ajouter une image</a:t>
            </a:r>
            <a:endParaRPr lang="en-US" dirty="0"/>
          </a:p>
        </p:txBody>
      </p:sp>
      <p:sp>
        <p:nvSpPr>
          <p:cNvPr id="4" name="Tekstvak 3"/>
          <p:cNvSpPr txBox="1"/>
          <p:nvPr/>
        </p:nvSpPr>
        <p:spPr>
          <a:xfrm>
            <a:off x="9484808" y="7012531"/>
            <a:ext cx="221677" cy="424732"/>
          </a:xfrm>
          <a:prstGeom prst="rect">
            <a:avLst/>
          </a:prstGeom>
          <a:noFill/>
        </p:spPr>
        <p:txBody>
          <a:bodyPr wrap="square" rtlCol="0">
            <a:spAutoFit/>
          </a:bodyPr>
          <a:lstStyle/>
          <a:p>
            <a:endParaRPr lang="en-GB" sz="2160" noProof="0">
              <a:solidFill>
                <a:srgbClr val="003366"/>
              </a:solidFill>
              <a:latin typeface="Calibri"/>
              <a:cs typeface="Calibri"/>
            </a:endParaRPr>
          </a:p>
        </p:txBody>
      </p:sp>
      <p:sp>
        <p:nvSpPr>
          <p:cNvPr id="15" name="Tijdelijke aanduiding voor inhoud 2">
            <a:extLst>
              <a:ext uri="{FF2B5EF4-FFF2-40B4-BE49-F238E27FC236}">
                <a16:creationId xmlns:a16="http://schemas.microsoft.com/office/drawing/2014/main" id="{17C1A40D-19AD-6044-A31D-E779CE0B26D5}"/>
              </a:ext>
            </a:extLst>
          </p:cNvPr>
          <p:cNvSpPr>
            <a:spLocks noGrp="1"/>
          </p:cNvSpPr>
          <p:nvPr>
            <p:ph idx="11"/>
          </p:nvPr>
        </p:nvSpPr>
        <p:spPr bwMode="gray">
          <a:xfrm>
            <a:off x="1140967" y="1814684"/>
            <a:ext cx="4799997" cy="4092765"/>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
        <p:nvSpPr>
          <p:cNvPr id="10" name="Titel 1">
            <a:extLst>
              <a:ext uri="{FF2B5EF4-FFF2-40B4-BE49-F238E27FC236}">
                <a16:creationId xmlns:a16="http://schemas.microsoft.com/office/drawing/2014/main" id="{4843E394-03BC-769C-07AB-6C2073F42013}"/>
              </a:ext>
            </a:extLst>
          </p:cNvPr>
          <p:cNvSpPr>
            <a:spLocks noGrp="1"/>
          </p:cNvSpPr>
          <p:nvPr>
            <p:ph type="title"/>
          </p:nvPr>
        </p:nvSpPr>
        <p:spPr>
          <a:xfrm>
            <a:off x="604799" y="604800"/>
            <a:ext cx="5968420" cy="491245"/>
          </a:xfrm>
        </p:spPr>
        <p:txBody>
          <a:bodyPr wrap="square" lIns="0">
            <a:spAutoFit/>
          </a:bodyPr>
          <a:lstStyle>
            <a:lvl1pPr>
              <a:defRPr baseline="0"/>
            </a:lvl1pPr>
          </a:lstStyle>
          <a:p>
            <a:r>
              <a:rPr lang="fr-FR" noProof="0"/>
              <a:t>Modifiez le style du titre</a:t>
            </a:r>
            <a:endParaRPr lang="en-GB" noProof="0" dirty="0"/>
          </a:p>
        </p:txBody>
      </p:sp>
      <p:sp>
        <p:nvSpPr>
          <p:cNvPr id="14" name="Slide Number Placeholder 4">
            <a:extLst>
              <a:ext uri="{FF2B5EF4-FFF2-40B4-BE49-F238E27FC236}">
                <a16:creationId xmlns:a16="http://schemas.microsoft.com/office/drawing/2014/main" id="{EB72D4DE-8BB3-4026-BA81-7BE00CD6877A}"/>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a:t>
            </a:fld>
            <a:endParaRPr lang="en-US" dirty="0"/>
          </a:p>
        </p:txBody>
      </p:sp>
    </p:spTree>
    <p:extLst>
      <p:ext uri="{BB962C8B-B14F-4D97-AF65-F5344CB8AC3E}">
        <p14:creationId xmlns:p14="http://schemas.microsoft.com/office/powerpoint/2010/main" val="50026153"/>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10" name="Tijdelijke aanduiding voor afbeelding 3"/>
          <p:cNvSpPr>
            <a:spLocks noGrp="1"/>
          </p:cNvSpPr>
          <p:nvPr>
            <p:ph type="pic" sz="quarter" idx="19"/>
          </p:nvPr>
        </p:nvSpPr>
        <p:spPr>
          <a:xfrm>
            <a:off x="0" y="-2"/>
            <a:ext cx="12192000" cy="5286043"/>
          </a:xfrm>
        </p:spPr>
        <p:txBody>
          <a:bodyPr lIns="1440000" rIns="1440000" anchor="ctr"/>
          <a:lstStyle>
            <a:lvl1pPr marL="0" indent="0" algn="ctr">
              <a:buNone/>
              <a:defRPr sz="1440">
                <a:solidFill>
                  <a:srgbClr val="003366"/>
                </a:solidFill>
                <a:latin typeface="Verdana"/>
                <a:cs typeface="Verdana"/>
              </a:defRPr>
            </a:lvl1pPr>
          </a:lstStyle>
          <a:p>
            <a:r>
              <a:rPr lang="fr-FR"/>
              <a:t>Cliquez sur l'icône pour ajouter une image</a:t>
            </a:r>
            <a:endParaRPr lang="fr-FR" dirty="0"/>
          </a:p>
        </p:txBody>
      </p:sp>
      <p:sp>
        <p:nvSpPr>
          <p:cNvPr id="7" name="Tijdelijke aanduiding voor inhoud 2">
            <a:extLst>
              <a:ext uri="{FF2B5EF4-FFF2-40B4-BE49-F238E27FC236}">
                <a16:creationId xmlns:a16="http://schemas.microsoft.com/office/drawing/2014/main" id="{A26DAFEF-1DCB-958E-1985-9C490DDEC18D}"/>
              </a:ext>
            </a:extLst>
          </p:cNvPr>
          <p:cNvSpPr>
            <a:spLocks noGrp="1"/>
          </p:cNvSpPr>
          <p:nvPr>
            <p:ph sz="half" idx="20"/>
          </p:nvPr>
        </p:nvSpPr>
        <p:spPr bwMode="gray">
          <a:xfrm>
            <a:off x="1413429" y="5535303"/>
            <a:ext cx="8640000" cy="723900"/>
          </a:xfrm>
        </p:spPr>
        <p:txBody>
          <a:bodyPr anchor="t">
            <a:normAutofit/>
          </a:bodyPr>
          <a:lstStyle>
            <a:lvl1pPr marL="0" indent="0" algn="ctr">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Slide Number Placeholder 4">
            <a:extLst>
              <a:ext uri="{FF2B5EF4-FFF2-40B4-BE49-F238E27FC236}">
                <a16:creationId xmlns:a16="http://schemas.microsoft.com/office/drawing/2014/main" id="{DA76998D-BEA4-46EE-DC5F-44912F234C94}"/>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a:t>
            </a:fld>
            <a:endParaRPr lang="en-US" dirty="0"/>
          </a:p>
        </p:txBody>
      </p:sp>
    </p:spTree>
    <p:extLst>
      <p:ext uri="{BB962C8B-B14F-4D97-AF65-F5344CB8AC3E}">
        <p14:creationId xmlns:p14="http://schemas.microsoft.com/office/powerpoint/2010/main" val="40982447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Logo">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4B67787-4A81-914B-959D-B9BB7A9B2720}"/>
              </a:ext>
            </a:extLst>
          </p:cNvPr>
          <p:cNvSpPr>
            <a:spLocks noGrp="1"/>
          </p:cNvSpPr>
          <p:nvPr>
            <p:ph type="sldNum" sz="quarter" idx="4"/>
          </p:nvPr>
        </p:nvSpPr>
        <p:spPr>
          <a:xfrm>
            <a:off x="2" y="6223441"/>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a:t>
            </a:fld>
            <a:endParaRPr lang="en-US" dirty="0"/>
          </a:p>
        </p:txBody>
      </p:sp>
      <p:sp>
        <p:nvSpPr>
          <p:cNvPr id="8" name="Titel 1">
            <a:extLst>
              <a:ext uri="{FF2B5EF4-FFF2-40B4-BE49-F238E27FC236}">
                <a16:creationId xmlns:a16="http://schemas.microsoft.com/office/drawing/2014/main" id="{D0FB8FD5-DF1A-358D-84A4-B9D2FE03CAD8}"/>
              </a:ext>
            </a:extLst>
          </p:cNvPr>
          <p:cNvSpPr>
            <a:spLocks noGrp="1"/>
          </p:cNvSpPr>
          <p:nvPr>
            <p:ph type="title" hasCustomPrompt="1"/>
          </p:nvPr>
        </p:nvSpPr>
        <p:spPr>
          <a:xfrm>
            <a:off x="604801" y="604801"/>
            <a:ext cx="9716068" cy="442121"/>
          </a:xfrm>
        </p:spPr>
        <p:txBody>
          <a:bodyPr lIns="0">
            <a:noAutofit/>
          </a:bodyPr>
          <a:lstStyle>
            <a:lvl1pPr>
              <a:defRPr baseline="0"/>
            </a:lvl1pPr>
          </a:lstStyle>
          <a:p>
            <a:r>
              <a:rPr lang="en-US" noProof="0" dirty="0"/>
              <a:t>Content</a:t>
            </a:r>
            <a:endParaRPr lang="en-GB" noProof="0" dirty="0"/>
          </a:p>
        </p:txBody>
      </p:sp>
      <p:sp>
        <p:nvSpPr>
          <p:cNvPr id="9" name="Tijdelijke aanduiding voor inhoud 2">
            <a:extLst>
              <a:ext uri="{FF2B5EF4-FFF2-40B4-BE49-F238E27FC236}">
                <a16:creationId xmlns:a16="http://schemas.microsoft.com/office/drawing/2014/main" id="{2B47D3AA-2274-6A97-D7F5-9DBADA42BADC}"/>
              </a:ext>
            </a:extLst>
          </p:cNvPr>
          <p:cNvSpPr>
            <a:spLocks noGrp="1"/>
          </p:cNvSpPr>
          <p:nvPr>
            <p:ph idx="10"/>
          </p:nvPr>
        </p:nvSpPr>
        <p:spPr bwMode="gray">
          <a:xfrm>
            <a:off x="1140967" y="1814684"/>
            <a:ext cx="9179901" cy="4092765"/>
          </a:xfrm>
        </p:spPr>
        <p:txBody>
          <a:bodyPr/>
          <a:lstStyle>
            <a:lvl1pPr marL="274313" indent="-274313">
              <a:lnSpc>
                <a:spcPct val="100000"/>
              </a:lnSpc>
              <a:spcAft>
                <a:spcPts val="2160"/>
              </a:spcAft>
              <a:buClr>
                <a:srgbClr val="0096DC"/>
              </a:buClr>
              <a:buFont typeface="+mj-lt"/>
              <a:buAutoNum type="arabicPeriod"/>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Tree>
    <p:extLst>
      <p:ext uri="{BB962C8B-B14F-4D97-AF65-F5344CB8AC3E}">
        <p14:creationId xmlns:p14="http://schemas.microsoft.com/office/powerpoint/2010/main" val="3838001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Tekstvak 3"/>
          <p:cNvSpPr txBox="1"/>
          <p:nvPr/>
        </p:nvSpPr>
        <p:spPr>
          <a:xfrm>
            <a:off x="9484808" y="7012531"/>
            <a:ext cx="221677" cy="424732"/>
          </a:xfrm>
          <a:prstGeom prst="rect">
            <a:avLst/>
          </a:prstGeom>
          <a:noFill/>
        </p:spPr>
        <p:txBody>
          <a:bodyPr wrap="square" rtlCol="0">
            <a:spAutoFit/>
          </a:bodyPr>
          <a:lstStyle/>
          <a:p>
            <a:endParaRPr lang="en-GB" sz="2160" noProof="0">
              <a:solidFill>
                <a:srgbClr val="003366"/>
              </a:solidFill>
              <a:latin typeface="Calibri"/>
              <a:cs typeface="Calibri"/>
            </a:endParaRPr>
          </a:p>
        </p:txBody>
      </p:sp>
    </p:spTree>
    <p:extLst>
      <p:ext uri="{BB962C8B-B14F-4D97-AF65-F5344CB8AC3E}">
        <p14:creationId xmlns:p14="http://schemas.microsoft.com/office/powerpoint/2010/main" val="69425463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4800" y="604801"/>
            <a:ext cx="10981440" cy="908047"/>
          </a:xfrm>
          <a:prstGeom prst="rect">
            <a:avLst/>
          </a:prstGeom>
        </p:spPr>
        <p:txBody>
          <a:bodyPr vert="horz" lIns="0" tIns="0" rIns="0" bIns="0" rtlCol="0" anchor="t" anchorCtr="0">
            <a:noAutofit/>
          </a:bodyPr>
          <a:lstStyle/>
          <a:p>
            <a:endParaRPr lang="en-GB" noProof="0" dirty="0"/>
          </a:p>
        </p:txBody>
      </p:sp>
      <p:sp>
        <p:nvSpPr>
          <p:cNvPr id="3" name="Tijdelijke aanduiding voor tekst 2"/>
          <p:cNvSpPr>
            <a:spLocks noGrp="1"/>
          </p:cNvSpPr>
          <p:nvPr>
            <p:ph type="body" idx="1"/>
          </p:nvPr>
        </p:nvSpPr>
        <p:spPr>
          <a:xfrm>
            <a:off x="1132110" y="1587070"/>
            <a:ext cx="9188761" cy="4247265"/>
          </a:xfrm>
          <a:prstGeom prst="rect">
            <a:avLst/>
          </a:prstGeom>
        </p:spPr>
        <p:txBody>
          <a:bodyPr vert="horz" lIns="91440" tIns="45720" rIns="91440" bIns="45720" rtlCol="0">
            <a:noAutofit/>
          </a:body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3"/>
            <a:endParaRPr lang="en-GB" noProof="0" dirty="0"/>
          </a:p>
        </p:txBody>
      </p:sp>
      <p:sp>
        <p:nvSpPr>
          <p:cNvPr id="5" name="Slide Number Placeholder 4"/>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a:t>
            </a:fld>
            <a:endParaRPr lang="en-US" dirty="0"/>
          </a:p>
        </p:txBody>
      </p:sp>
      <p:pic>
        <p:nvPicPr>
          <p:cNvPr id="7" name="Picture 6">
            <a:extLst>
              <a:ext uri="{FF2B5EF4-FFF2-40B4-BE49-F238E27FC236}">
                <a16:creationId xmlns:a16="http://schemas.microsoft.com/office/drawing/2014/main" id="{F0BAAC96-5192-234B-9F10-D671CFB154C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500067" y="190696"/>
            <a:ext cx="1445251" cy="190291"/>
          </a:xfrm>
          <a:prstGeom prst="rect">
            <a:avLst/>
          </a:prstGeom>
        </p:spPr>
      </p:pic>
      <p:pic>
        <p:nvPicPr>
          <p:cNvPr id="12" name="Picture 11">
            <a:extLst>
              <a:ext uri="{FF2B5EF4-FFF2-40B4-BE49-F238E27FC236}">
                <a16:creationId xmlns:a16="http://schemas.microsoft.com/office/drawing/2014/main" id="{ACF8A0F1-8AFB-164E-E35A-A25850335BFF}"/>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p:blipFill>
        <p:spPr>
          <a:xfrm>
            <a:off x="10475941" y="5834335"/>
            <a:ext cx="2608195" cy="604799"/>
          </a:xfrm>
          <a:prstGeom prst="rect">
            <a:avLst/>
          </a:prstGeom>
        </p:spPr>
      </p:pic>
      <p:sp>
        <p:nvSpPr>
          <p:cNvPr id="6" name="MSIPCMContentMarking" descr="{&quot;HashCode&quot;:417909460,&quot;Placement&quot;:&quot;Header&quot;,&quot;Top&quot;:0.0,&quot;Left&quot;:453.295349,&quot;SlideWidth&quot;:960,&quot;SlideHeight&quot;:540}">
            <a:extLst>
              <a:ext uri="{FF2B5EF4-FFF2-40B4-BE49-F238E27FC236}">
                <a16:creationId xmlns:a16="http://schemas.microsoft.com/office/drawing/2014/main" id="{2403731B-F2A7-3D00-1A9A-70DB0CCAE1A1}"/>
              </a:ext>
            </a:extLst>
          </p:cNvPr>
          <p:cNvSpPr txBox="1"/>
          <p:nvPr userDrawn="1"/>
        </p:nvSpPr>
        <p:spPr>
          <a:xfrm>
            <a:off x="5756851"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fr-BE" sz="1000">
                <a:solidFill>
                  <a:srgbClr val="000000"/>
                </a:solidFill>
                <a:latin typeface="Calibri" panose="020F0502020204030204" pitchFamily="34" charset="0"/>
              </a:rPr>
              <a:t>Internal</a:t>
            </a:r>
            <a:endParaRPr lang="fr-BE"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30221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609579" rtl="0" eaLnBrk="1" latinLnBrk="0" hangingPunct="1">
        <a:lnSpc>
          <a:spcPct val="85000"/>
        </a:lnSpc>
        <a:spcBef>
          <a:spcPct val="0"/>
        </a:spcBef>
        <a:buNone/>
        <a:defRPr sz="3733" b="1" i="0" kern="1200" baseline="0">
          <a:solidFill>
            <a:srgbClr val="0097DB"/>
          </a:solidFill>
          <a:latin typeface="Gilroy Bold" pitchFamily="2" charset="77"/>
          <a:ea typeface="+mj-ea"/>
          <a:cs typeface="Verdana"/>
        </a:defRPr>
      </a:lvl1pPr>
    </p:titleStyle>
    <p:bodyStyle>
      <a:lvl1pPr marL="359820" indent="-359820" algn="l" defTabSz="609579" rtl="0" eaLnBrk="1" latinLnBrk="0" hangingPunct="1">
        <a:lnSpc>
          <a:spcPct val="100000"/>
        </a:lnSpc>
        <a:spcBef>
          <a:spcPts val="0"/>
        </a:spcBef>
        <a:spcAft>
          <a:spcPts val="800"/>
        </a:spcAft>
        <a:buClr>
          <a:srgbClr val="0096DC"/>
        </a:buClr>
        <a:buFont typeface="Arial" panose="020B0604020202020204" pitchFamily="34" charset="0"/>
        <a:buChar char="•"/>
        <a:defRPr sz="1600" b="0" i="0" kern="1200" baseline="0">
          <a:solidFill>
            <a:srgbClr val="0C294F"/>
          </a:solidFill>
          <a:latin typeface="+mn-lt"/>
          <a:ea typeface="+mn-ea"/>
          <a:cs typeface="Verdana"/>
        </a:defRPr>
      </a:lvl1pPr>
      <a:lvl2pPr marL="719641" indent="-359820" algn="l" defTabSz="609579" rtl="0" eaLnBrk="1" latinLnBrk="0" hangingPunct="1">
        <a:lnSpc>
          <a:spcPct val="100000"/>
        </a:lnSpc>
        <a:spcBef>
          <a:spcPts val="0"/>
        </a:spcBef>
        <a:spcAft>
          <a:spcPts val="800"/>
        </a:spcAft>
        <a:buClr>
          <a:srgbClr val="0096DC"/>
        </a:buClr>
        <a:buFont typeface="Lucida Grande"/>
        <a:buChar char="-"/>
        <a:tabLst/>
        <a:defRPr sz="1600" b="0" i="0" kern="1200" baseline="0">
          <a:solidFill>
            <a:srgbClr val="0C294F"/>
          </a:solidFill>
          <a:latin typeface="+mn-lt"/>
          <a:ea typeface="+mn-ea"/>
          <a:cs typeface="Verdana"/>
        </a:defRPr>
      </a:lvl2pPr>
      <a:lvl3pPr marL="954583" indent="-237059" algn="l" defTabSz="609579" rtl="0" eaLnBrk="1" latinLnBrk="0" hangingPunct="1">
        <a:lnSpc>
          <a:spcPct val="100000"/>
        </a:lnSpc>
        <a:spcBef>
          <a:spcPts val="0"/>
        </a:spcBef>
        <a:spcAft>
          <a:spcPts val="800"/>
        </a:spcAft>
        <a:buClr>
          <a:srgbClr val="003366"/>
        </a:buClr>
        <a:buFont typeface="Arial" panose="020B0604020202020204" pitchFamily="34" charset="0"/>
        <a:buChar char="•"/>
        <a:defRPr sz="1600" b="0" i="0" kern="1200">
          <a:solidFill>
            <a:srgbClr val="0C294F"/>
          </a:solidFill>
          <a:latin typeface="+mn-lt"/>
          <a:ea typeface="+mn-ea"/>
          <a:cs typeface="Verdana"/>
        </a:defRPr>
      </a:lvl3pPr>
      <a:lvl4pPr marL="1187408" indent="-228592" algn="l" defTabSz="609579" rtl="0" eaLnBrk="1" latinLnBrk="0" hangingPunct="1">
        <a:lnSpc>
          <a:spcPct val="100000"/>
        </a:lnSpc>
        <a:spcBef>
          <a:spcPts val="0"/>
        </a:spcBef>
        <a:spcAft>
          <a:spcPts val="800"/>
        </a:spcAft>
        <a:buClr>
          <a:srgbClr val="003366"/>
        </a:buClr>
        <a:buFont typeface="Lucida Grande"/>
        <a:buChar char="-"/>
        <a:defRPr sz="1600" b="0" i="0" kern="1200">
          <a:solidFill>
            <a:srgbClr val="0C294F"/>
          </a:solidFill>
          <a:latin typeface="+mn-lt"/>
          <a:ea typeface="+mn-ea"/>
          <a:cs typeface="+mn-cs"/>
        </a:defRPr>
      </a:lvl4pPr>
      <a:lvl5pPr marL="1551463" indent="-237059" algn="l" defTabSz="609579" rtl="0" eaLnBrk="1" latinLnBrk="0" hangingPunct="1">
        <a:spcBef>
          <a:spcPts val="0"/>
        </a:spcBef>
        <a:spcAft>
          <a:spcPts val="1067"/>
        </a:spcAft>
        <a:buClr>
          <a:srgbClr val="003366"/>
        </a:buClr>
        <a:buFont typeface="Arial"/>
        <a:buChar char="•"/>
        <a:defRPr sz="2133" kern="1200">
          <a:solidFill>
            <a:srgbClr val="003366"/>
          </a:solidFill>
          <a:latin typeface="Calibri"/>
          <a:ea typeface="+mn-ea"/>
          <a:cs typeface="+mn-cs"/>
        </a:defRPr>
      </a:lvl5pPr>
      <a:lvl6pPr marL="3352683" indent="-304788" algn="l" defTabSz="609579" rtl="0" eaLnBrk="1" latinLnBrk="0" hangingPunct="1">
        <a:spcBef>
          <a:spcPct val="20000"/>
        </a:spcBef>
        <a:buFont typeface="Arial"/>
        <a:buChar char="•"/>
        <a:defRPr sz="2667" kern="1200">
          <a:solidFill>
            <a:schemeClr val="tx1"/>
          </a:solidFill>
          <a:latin typeface="+mn-lt"/>
          <a:ea typeface="+mn-ea"/>
          <a:cs typeface="+mn-cs"/>
        </a:defRPr>
      </a:lvl6pPr>
      <a:lvl7pPr marL="3962261" indent="-304788" algn="l" defTabSz="609579" rtl="0" eaLnBrk="1" latinLnBrk="0" hangingPunct="1">
        <a:spcBef>
          <a:spcPct val="20000"/>
        </a:spcBef>
        <a:buFont typeface="Arial"/>
        <a:buChar char="•"/>
        <a:defRPr sz="2667" kern="1200">
          <a:solidFill>
            <a:schemeClr val="tx1"/>
          </a:solidFill>
          <a:latin typeface="+mn-lt"/>
          <a:ea typeface="+mn-ea"/>
          <a:cs typeface="+mn-cs"/>
        </a:defRPr>
      </a:lvl7pPr>
      <a:lvl8pPr marL="4571840" indent="-304788" algn="l" defTabSz="609579" rtl="0" eaLnBrk="1" latinLnBrk="0" hangingPunct="1">
        <a:spcBef>
          <a:spcPct val="20000"/>
        </a:spcBef>
        <a:buFont typeface="Arial"/>
        <a:buChar char="•"/>
        <a:defRPr sz="2667" kern="1200">
          <a:solidFill>
            <a:schemeClr val="tx1"/>
          </a:solidFill>
          <a:latin typeface="+mn-lt"/>
          <a:ea typeface="+mn-ea"/>
          <a:cs typeface="+mn-cs"/>
        </a:defRPr>
      </a:lvl8pPr>
      <a:lvl9pPr marL="5181418" indent="-304788" algn="l" defTabSz="60957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79" rtl="0" eaLnBrk="1" latinLnBrk="0" hangingPunct="1">
        <a:defRPr sz="2400" kern="1200">
          <a:solidFill>
            <a:schemeClr val="tx1"/>
          </a:solidFill>
          <a:latin typeface="+mn-lt"/>
          <a:ea typeface="+mn-ea"/>
          <a:cs typeface="+mn-cs"/>
        </a:defRPr>
      </a:lvl1pPr>
      <a:lvl2pPr marL="609579" algn="l" defTabSz="609579" rtl="0" eaLnBrk="1" latinLnBrk="0" hangingPunct="1">
        <a:defRPr sz="2400" kern="1200">
          <a:solidFill>
            <a:schemeClr val="tx1"/>
          </a:solidFill>
          <a:latin typeface="+mn-lt"/>
          <a:ea typeface="+mn-ea"/>
          <a:cs typeface="+mn-cs"/>
        </a:defRPr>
      </a:lvl2pPr>
      <a:lvl3pPr marL="1219158" algn="l" defTabSz="609579" rtl="0" eaLnBrk="1" latinLnBrk="0" hangingPunct="1">
        <a:defRPr sz="2400" kern="1200">
          <a:solidFill>
            <a:schemeClr val="tx1"/>
          </a:solidFill>
          <a:latin typeface="+mn-lt"/>
          <a:ea typeface="+mn-ea"/>
          <a:cs typeface="+mn-cs"/>
        </a:defRPr>
      </a:lvl3pPr>
      <a:lvl4pPr marL="1828737" algn="l" defTabSz="609579" rtl="0" eaLnBrk="1" latinLnBrk="0" hangingPunct="1">
        <a:defRPr sz="2400" kern="1200">
          <a:solidFill>
            <a:schemeClr val="tx1"/>
          </a:solidFill>
          <a:latin typeface="+mn-lt"/>
          <a:ea typeface="+mn-ea"/>
          <a:cs typeface="+mn-cs"/>
        </a:defRPr>
      </a:lvl4pPr>
      <a:lvl5pPr marL="2438315" algn="l" defTabSz="609579" rtl="0" eaLnBrk="1" latinLnBrk="0" hangingPunct="1">
        <a:defRPr sz="2400" kern="1200">
          <a:solidFill>
            <a:schemeClr val="tx1"/>
          </a:solidFill>
          <a:latin typeface="+mn-lt"/>
          <a:ea typeface="+mn-ea"/>
          <a:cs typeface="+mn-cs"/>
        </a:defRPr>
      </a:lvl5pPr>
      <a:lvl6pPr marL="3047894" algn="l" defTabSz="609579" rtl="0" eaLnBrk="1" latinLnBrk="0" hangingPunct="1">
        <a:defRPr sz="2400" kern="1200">
          <a:solidFill>
            <a:schemeClr val="tx1"/>
          </a:solidFill>
          <a:latin typeface="+mn-lt"/>
          <a:ea typeface="+mn-ea"/>
          <a:cs typeface="+mn-cs"/>
        </a:defRPr>
      </a:lvl6pPr>
      <a:lvl7pPr marL="3657473" algn="l" defTabSz="609579" rtl="0" eaLnBrk="1" latinLnBrk="0" hangingPunct="1">
        <a:defRPr sz="2400" kern="1200">
          <a:solidFill>
            <a:schemeClr val="tx1"/>
          </a:solidFill>
          <a:latin typeface="+mn-lt"/>
          <a:ea typeface="+mn-ea"/>
          <a:cs typeface="+mn-cs"/>
        </a:defRPr>
      </a:lvl7pPr>
      <a:lvl8pPr marL="4267051" algn="l" defTabSz="609579" rtl="0" eaLnBrk="1" latinLnBrk="0" hangingPunct="1">
        <a:defRPr sz="2400" kern="1200">
          <a:solidFill>
            <a:schemeClr val="tx1"/>
          </a:solidFill>
          <a:latin typeface="+mn-lt"/>
          <a:ea typeface="+mn-ea"/>
          <a:cs typeface="+mn-cs"/>
        </a:defRPr>
      </a:lvl8pPr>
      <a:lvl9pPr marL="4876629" algn="l" defTabSz="60957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21.xml"/></Relationships>
</file>

<file path=ppt/slides/_rels/slide2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chart" Target="../charts/chart23.xml"/></Relationships>
</file>

<file path=ppt/slides/_rels/slide2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chart" Target="../charts/char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chart" Target="../charts/chart27.xml"/></Relationships>
</file>

<file path=ppt/slides/_rels/slide2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29.xml"/></Relationships>
</file>

<file path=ppt/slides/_rels/slide2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jpeg"/><Relationship Id="rId4" Type="http://schemas.openxmlformats.org/officeDocument/2006/relationships/image" Target="../media/image14.jpe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5.xml"/></Relationships>
</file>

<file path=ppt/slides/_rels/slide32.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a:extLst>
              <a:ext uri="{FF2B5EF4-FFF2-40B4-BE49-F238E27FC236}">
                <a16:creationId xmlns:a16="http://schemas.microsoft.com/office/drawing/2014/main" id="{D8341EA5-549E-40A6-AF76-296A43A7AC58}"/>
              </a:ext>
            </a:extLst>
          </p:cNvPr>
          <p:cNvSpPr>
            <a:spLocks noGrp="1"/>
          </p:cNvSpPr>
          <p:nvPr/>
        </p:nvSpPr>
        <p:spPr bwMode="auto">
          <a:xfrm>
            <a:off x="143339" y="5916543"/>
            <a:ext cx="7611533" cy="83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b" anchorCtr="0" compatLnSpc="1">
            <a:prstTxWarp prst="textNoShape">
              <a:avLst/>
            </a:prstTxWarp>
          </a:bodyPr>
          <a:lstStyle>
            <a:lvl1pPr marL="0" indent="0" algn="l" defTabSz="914400" rtl="0" eaLnBrk="1" latinLnBrk="0" hangingPunct="1">
              <a:spcBef>
                <a:spcPct val="20000"/>
              </a:spcBef>
              <a:buFont typeface="Arial" panose="020B0604020202020204" pitchFamily="34" charset="0"/>
              <a:buNone/>
              <a:defRPr sz="1400" kern="1200">
                <a:solidFill>
                  <a:schemeClr val="bg1"/>
                </a:solidFill>
                <a:latin typeface="Verdana"/>
                <a:ea typeface="+mn-ea"/>
                <a:cs typeface="Verdana"/>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fr-BE" sz="1867"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itre 2">
            <a:extLst>
              <a:ext uri="{FF2B5EF4-FFF2-40B4-BE49-F238E27FC236}">
                <a16:creationId xmlns:a16="http://schemas.microsoft.com/office/drawing/2014/main" id="{0DDE5211-0E14-42F6-B78E-B907C867A574}"/>
              </a:ext>
            </a:extLst>
          </p:cNvPr>
          <p:cNvSpPr>
            <a:spLocks noGrp="1"/>
          </p:cNvSpPr>
          <p:nvPr>
            <p:ph type="ctrTitle"/>
          </p:nvPr>
        </p:nvSpPr>
        <p:spPr>
          <a:xfrm>
            <a:off x="1437733" y="2925176"/>
            <a:ext cx="9470127" cy="1509965"/>
          </a:xfrm>
        </p:spPr>
        <p:txBody>
          <a:bodyPr/>
          <a:lstStyle/>
          <a:p>
            <a:pPr algn="ctr"/>
            <a:r>
              <a:rPr lang="fr-BE" dirty="0"/>
              <a:t>Observatoire CBC</a:t>
            </a:r>
            <a:br>
              <a:rPr lang="fr-BE" dirty="0"/>
            </a:br>
            <a:r>
              <a:rPr lang="fr-BE" dirty="0"/>
              <a:t>« Les Belges et leurs assurances »  </a:t>
            </a:r>
            <a:br>
              <a:rPr lang="fr-BE" dirty="0"/>
            </a:br>
            <a:r>
              <a:rPr lang="fr-BE" dirty="0"/>
              <a:t> </a:t>
            </a:r>
          </a:p>
        </p:txBody>
      </p:sp>
    </p:spTree>
    <p:extLst>
      <p:ext uri="{BB962C8B-B14F-4D97-AF65-F5344CB8AC3E}">
        <p14:creationId xmlns:p14="http://schemas.microsoft.com/office/powerpoint/2010/main" val="313845131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10</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xfrm>
            <a:off x="604801" y="604801"/>
            <a:ext cx="10420250" cy="518215"/>
          </a:xfrm>
        </p:spPr>
        <p:txBody>
          <a:bodyPr/>
          <a:lstStyle/>
          <a:p>
            <a:r>
              <a:rPr lang="fr-FR" sz="2400" dirty="0"/>
              <a:t>De manière générale, vous souciez-vous de vos assurances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238847"/>
            <a:ext cx="10804589"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Plus d’1 assuré sur 3 dit se soucier de ses assurances.</a:t>
            </a: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92D58E12-A158-43A2-805F-2E1E61127D7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a:t>
            </a:r>
            <a:r>
              <a:rPr lang="nl-BE" sz="1200" dirty="0">
                <a:solidFill>
                  <a:srgbClr val="0A3365"/>
                </a:solidFill>
                <a:latin typeface="Arial" panose="020B0604020202020204" pitchFamily="34" charset="0"/>
                <a:cs typeface="Arial" panose="020B0604020202020204" pitchFamily="34" charset="0"/>
              </a:rPr>
              <a:t>e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3" name="ZoneTexte 28">
            <a:extLst>
              <a:ext uri="{FF2B5EF4-FFF2-40B4-BE49-F238E27FC236}">
                <a16:creationId xmlns:a16="http://schemas.microsoft.com/office/drawing/2014/main" id="{18E3DF31-C749-49E8-A979-6A77EC691947}"/>
              </a:ext>
            </a:extLst>
          </p:cNvPr>
          <p:cNvSpPr txBox="1"/>
          <p:nvPr/>
        </p:nvSpPr>
        <p:spPr>
          <a:xfrm>
            <a:off x="3163862" y="3904014"/>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16" name="ZoneTexte 29">
            <a:extLst>
              <a:ext uri="{FF2B5EF4-FFF2-40B4-BE49-F238E27FC236}">
                <a16:creationId xmlns:a16="http://schemas.microsoft.com/office/drawing/2014/main" id="{9C4E5BD7-C889-4FA1-A031-E6F23D89668D}"/>
              </a:ext>
            </a:extLst>
          </p:cNvPr>
          <p:cNvSpPr txBox="1"/>
          <p:nvPr/>
        </p:nvSpPr>
        <p:spPr>
          <a:xfrm>
            <a:off x="7096319" y="3361213"/>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2" name="Rectangle: Rounded Corners 1">
            <a:extLst>
              <a:ext uri="{FF2B5EF4-FFF2-40B4-BE49-F238E27FC236}">
                <a16:creationId xmlns:a16="http://schemas.microsoft.com/office/drawing/2014/main" id="{D8E79759-FB5A-0062-E4F5-030F086871B6}"/>
              </a:ext>
            </a:extLst>
          </p:cNvPr>
          <p:cNvSpPr/>
          <p:nvPr/>
        </p:nvSpPr>
        <p:spPr>
          <a:xfrm>
            <a:off x="794805" y="2030575"/>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95152334-26B7-3FC2-F8FE-00C41655D48C}"/>
              </a:ext>
            </a:extLst>
          </p:cNvPr>
          <p:cNvGraphicFramePr/>
          <p:nvPr/>
        </p:nvGraphicFramePr>
        <p:xfrm>
          <a:off x="815414" y="2009708"/>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3E25A131-8A4A-1C91-E794-4761B60BFCB6}"/>
              </a:ext>
            </a:extLst>
          </p:cNvPr>
          <p:cNvSpPr txBox="1"/>
          <p:nvPr/>
        </p:nvSpPr>
        <p:spPr>
          <a:xfrm>
            <a:off x="1338000" y="2645300"/>
            <a:ext cx="863041" cy="461665"/>
          </a:xfrm>
          <a:prstGeom prst="rect">
            <a:avLst/>
          </a:prstGeom>
          <a:noFill/>
        </p:spPr>
        <p:txBody>
          <a:bodyPr wrap="square" rtlCol="0">
            <a:spAutoFit/>
          </a:bodyPr>
          <a:lstStyle/>
          <a:p>
            <a:pPr algn="ctr"/>
            <a:r>
              <a:rPr lang="fr-BE" sz="1333" dirty="0"/>
              <a:t>2022</a:t>
            </a:r>
          </a:p>
          <a:p>
            <a:pPr algn="ctr"/>
            <a:r>
              <a:rPr lang="fr-BE" sz="1067" dirty="0"/>
              <a:t>N=998</a:t>
            </a:r>
          </a:p>
        </p:txBody>
      </p:sp>
      <p:grpSp>
        <p:nvGrpSpPr>
          <p:cNvPr id="8" name="Group 7">
            <a:extLst>
              <a:ext uri="{FF2B5EF4-FFF2-40B4-BE49-F238E27FC236}">
                <a16:creationId xmlns:a16="http://schemas.microsoft.com/office/drawing/2014/main" id="{2CB69118-2500-849C-A84B-B661B7680BB7}"/>
              </a:ext>
            </a:extLst>
          </p:cNvPr>
          <p:cNvGrpSpPr/>
          <p:nvPr/>
        </p:nvGrpSpPr>
        <p:grpSpPr>
          <a:xfrm>
            <a:off x="7440149" y="6501329"/>
            <a:ext cx="3893267" cy="235897"/>
            <a:chOff x="5580112" y="4876006"/>
            <a:chExt cx="2919950" cy="176923"/>
          </a:xfrm>
        </p:grpSpPr>
        <p:sp>
          <p:nvSpPr>
            <p:cNvPr id="15" name="TextBox 54">
              <a:extLst>
                <a:ext uri="{FF2B5EF4-FFF2-40B4-BE49-F238E27FC236}">
                  <a16:creationId xmlns:a16="http://schemas.microsoft.com/office/drawing/2014/main" id="{392F2D95-956C-A8CE-A199-B54285ECC7D3}"/>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9" name="Group 18">
              <a:extLst>
                <a:ext uri="{FF2B5EF4-FFF2-40B4-BE49-F238E27FC236}">
                  <a16:creationId xmlns:a16="http://schemas.microsoft.com/office/drawing/2014/main" id="{DC0BFE37-97B4-B681-69D8-187430CD7CAD}"/>
                </a:ext>
              </a:extLst>
            </p:cNvPr>
            <p:cNvGrpSpPr/>
            <p:nvPr/>
          </p:nvGrpSpPr>
          <p:grpSpPr>
            <a:xfrm>
              <a:off x="5580112" y="4922512"/>
              <a:ext cx="118976" cy="118976"/>
              <a:chOff x="3731385" y="5389270"/>
              <a:chExt cx="162000" cy="162000"/>
            </a:xfrm>
          </p:grpSpPr>
          <p:sp>
            <p:nvSpPr>
              <p:cNvPr id="24" name="Oval 23">
                <a:extLst>
                  <a:ext uri="{FF2B5EF4-FFF2-40B4-BE49-F238E27FC236}">
                    <a16:creationId xmlns:a16="http://schemas.microsoft.com/office/drawing/2014/main" id="{00961364-9590-0658-6459-7E707452C438}"/>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5" name="Arrow: Right 24">
                <a:extLst>
                  <a:ext uri="{FF2B5EF4-FFF2-40B4-BE49-F238E27FC236}">
                    <a16:creationId xmlns:a16="http://schemas.microsoft.com/office/drawing/2014/main" id="{B27DC9EE-8AD1-D234-1E83-8017E2FCEB1E}"/>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20" name="Group 19">
              <a:extLst>
                <a:ext uri="{FF2B5EF4-FFF2-40B4-BE49-F238E27FC236}">
                  <a16:creationId xmlns:a16="http://schemas.microsoft.com/office/drawing/2014/main" id="{C83CE761-AC1B-B617-1F36-22C4FFF663A0}"/>
                </a:ext>
              </a:extLst>
            </p:cNvPr>
            <p:cNvGrpSpPr/>
            <p:nvPr/>
          </p:nvGrpSpPr>
          <p:grpSpPr>
            <a:xfrm>
              <a:off x="6979382" y="4922511"/>
              <a:ext cx="118976" cy="118976"/>
              <a:chOff x="4954811" y="5389269"/>
              <a:chExt cx="162000" cy="162000"/>
            </a:xfrm>
          </p:grpSpPr>
          <p:sp>
            <p:nvSpPr>
              <p:cNvPr id="22" name="Oval 21">
                <a:extLst>
                  <a:ext uri="{FF2B5EF4-FFF2-40B4-BE49-F238E27FC236}">
                    <a16:creationId xmlns:a16="http://schemas.microsoft.com/office/drawing/2014/main" id="{9EEB66CA-1FA7-517F-BCBB-E2FCFD441510}"/>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3" name="Arrow: Right 22">
                <a:extLst>
                  <a:ext uri="{FF2B5EF4-FFF2-40B4-BE49-F238E27FC236}">
                    <a16:creationId xmlns:a16="http://schemas.microsoft.com/office/drawing/2014/main" id="{D6331C0D-36F6-1AAF-DC8C-7A8ADE5AEA98}"/>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21" name="TextBox 66">
              <a:extLst>
                <a:ext uri="{FF2B5EF4-FFF2-40B4-BE49-F238E27FC236}">
                  <a16:creationId xmlns:a16="http://schemas.microsoft.com/office/drawing/2014/main" id="{60FEC4B7-2048-1B90-2EA3-B15EE3F78AC0}"/>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33628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11</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Avez-vous déjà fait un état des lieux de toutes les assurances dont vous disposez et des contrats liés, une vérification de la validité ou de la pertinence de vos différentes assurances?</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576024"/>
            <a:ext cx="10804589"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rPr>
              <a:t>Moins de la moitié des Belges ont déjà </a:t>
            </a:r>
            <a:r>
              <a:rPr lang="fr-FR" sz="2133" dirty="0">
                <a:solidFill>
                  <a:srgbClr val="002060"/>
                </a:solidFill>
              </a:rPr>
              <a:t>fait un état des lieux de toutes les assurances dont ils disposent</a:t>
            </a:r>
            <a:r>
              <a:rPr lang="fr-BE" sz="2133" dirty="0">
                <a:solidFill>
                  <a:srgbClr val="002060"/>
                </a:solidFill>
              </a:rPr>
              <a:t> </a:t>
            </a:r>
            <a:r>
              <a:rPr lang="fr-BE" sz="2133" dirty="0">
                <a:solidFill>
                  <a:srgbClr val="002060"/>
                </a:solidFill>
                <a:latin typeface="Arial" charset="0"/>
                <a:cs typeface="Arial" charset="0"/>
              </a:rPr>
              <a:t>.</a:t>
            </a: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92D58E12-A158-43A2-805F-2E1E61127D7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a:t>
            </a:r>
            <a:r>
              <a:rPr lang="nl-BE" sz="1200" dirty="0">
                <a:solidFill>
                  <a:srgbClr val="0A3365"/>
                </a:solidFill>
                <a:latin typeface="Arial" panose="020B0604020202020204" pitchFamily="34" charset="0"/>
                <a:cs typeface="Arial" panose="020B0604020202020204" pitchFamily="34" charset="0"/>
              </a:rPr>
              <a:t>e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3" name="ZoneTexte 28">
            <a:extLst>
              <a:ext uri="{FF2B5EF4-FFF2-40B4-BE49-F238E27FC236}">
                <a16:creationId xmlns:a16="http://schemas.microsoft.com/office/drawing/2014/main" id="{18E3DF31-C749-49E8-A979-6A77EC691947}"/>
              </a:ext>
            </a:extLst>
          </p:cNvPr>
          <p:cNvSpPr txBox="1"/>
          <p:nvPr/>
        </p:nvSpPr>
        <p:spPr>
          <a:xfrm>
            <a:off x="3401035" y="4876619"/>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16" name="ZoneTexte 29">
            <a:extLst>
              <a:ext uri="{FF2B5EF4-FFF2-40B4-BE49-F238E27FC236}">
                <a16:creationId xmlns:a16="http://schemas.microsoft.com/office/drawing/2014/main" id="{9C4E5BD7-C889-4FA1-A031-E6F23D89668D}"/>
              </a:ext>
            </a:extLst>
          </p:cNvPr>
          <p:cNvSpPr txBox="1"/>
          <p:nvPr/>
        </p:nvSpPr>
        <p:spPr>
          <a:xfrm>
            <a:off x="7152117" y="3964724"/>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Tree>
    <p:extLst>
      <p:ext uri="{BB962C8B-B14F-4D97-AF65-F5344CB8AC3E}">
        <p14:creationId xmlns:p14="http://schemas.microsoft.com/office/powerpoint/2010/main" val="420266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12</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Pensez-vous à revoir/réviser régulièrement les assurances dont vous disposez et les contrats liés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351589"/>
            <a:ext cx="10804589"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Plus d’1 sur 2 ne pense pas à revoir régulièrement leurs assurances et contrats. </a:t>
            </a:r>
            <a:endParaRPr lang="fr-BE" sz="2133" dirty="0">
              <a:solidFill>
                <a:srgbClr val="FF0000"/>
              </a:solidFill>
              <a:latin typeface="Arial" charset="0"/>
              <a:cs typeface="Arial" charset="0"/>
            </a:endParaRP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92D58E12-A158-43A2-805F-2E1E61127D7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3" name="ZoneTexte 28">
            <a:extLst>
              <a:ext uri="{FF2B5EF4-FFF2-40B4-BE49-F238E27FC236}">
                <a16:creationId xmlns:a16="http://schemas.microsoft.com/office/drawing/2014/main" id="{18E3DF31-C749-49E8-A979-6A77EC691947}"/>
              </a:ext>
            </a:extLst>
          </p:cNvPr>
          <p:cNvSpPr txBox="1"/>
          <p:nvPr/>
        </p:nvSpPr>
        <p:spPr>
          <a:xfrm>
            <a:off x="3155190" y="3868167"/>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16" name="ZoneTexte 29">
            <a:extLst>
              <a:ext uri="{FF2B5EF4-FFF2-40B4-BE49-F238E27FC236}">
                <a16:creationId xmlns:a16="http://schemas.microsoft.com/office/drawing/2014/main" id="{9C4E5BD7-C889-4FA1-A031-E6F23D89668D}"/>
              </a:ext>
            </a:extLst>
          </p:cNvPr>
          <p:cNvSpPr txBox="1"/>
          <p:nvPr/>
        </p:nvSpPr>
        <p:spPr>
          <a:xfrm>
            <a:off x="7130013" y="3868713"/>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2" name="Rectangle: Rounded Corners 1">
            <a:extLst>
              <a:ext uri="{FF2B5EF4-FFF2-40B4-BE49-F238E27FC236}">
                <a16:creationId xmlns:a16="http://schemas.microsoft.com/office/drawing/2014/main" id="{6CBFBC15-3477-2ED8-6F8A-5E42657CD3FD}"/>
              </a:ext>
            </a:extLst>
          </p:cNvPr>
          <p:cNvSpPr/>
          <p:nvPr/>
        </p:nvSpPr>
        <p:spPr>
          <a:xfrm>
            <a:off x="794805" y="2346054"/>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4273F259-3F95-AFF2-8D5C-7369A71CE7F5}"/>
              </a:ext>
            </a:extLst>
          </p:cNvPr>
          <p:cNvGraphicFramePr/>
          <p:nvPr/>
        </p:nvGraphicFramePr>
        <p:xfrm>
          <a:off x="815414" y="2336757"/>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6D47436-D5E5-8B8E-1DF7-A6274FF87F00}"/>
              </a:ext>
            </a:extLst>
          </p:cNvPr>
          <p:cNvSpPr txBox="1"/>
          <p:nvPr/>
        </p:nvSpPr>
        <p:spPr>
          <a:xfrm>
            <a:off x="1372846" y="2960778"/>
            <a:ext cx="863041" cy="461665"/>
          </a:xfrm>
          <a:prstGeom prst="rect">
            <a:avLst/>
          </a:prstGeom>
          <a:noFill/>
        </p:spPr>
        <p:txBody>
          <a:bodyPr wrap="square" rtlCol="0">
            <a:spAutoFit/>
          </a:bodyPr>
          <a:lstStyle/>
          <a:p>
            <a:pPr algn="ctr"/>
            <a:r>
              <a:rPr lang="fr-BE" sz="1333" dirty="0"/>
              <a:t>2022</a:t>
            </a:r>
          </a:p>
          <a:p>
            <a:pPr algn="ctr"/>
            <a:r>
              <a:rPr lang="fr-BE" sz="1067" dirty="0"/>
              <a:t>N=998</a:t>
            </a:r>
          </a:p>
        </p:txBody>
      </p:sp>
      <p:grpSp>
        <p:nvGrpSpPr>
          <p:cNvPr id="8" name="Group 7">
            <a:extLst>
              <a:ext uri="{FF2B5EF4-FFF2-40B4-BE49-F238E27FC236}">
                <a16:creationId xmlns:a16="http://schemas.microsoft.com/office/drawing/2014/main" id="{D56CC88E-D62D-87AD-8681-30D2DB6006AE}"/>
              </a:ext>
            </a:extLst>
          </p:cNvPr>
          <p:cNvGrpSpPr/>
          <p:nvPr/>
        </p:nvGrpSpPr>
        <p:grpSpPr>
          <a:xfrm>
            <a:off x="7440149" y="6501329"/>
            <a:ext cx="3893267" cy="235897"/>
            <a:chOff x="5580112" y="4876006"/>
            <a:chExt cx="2919950" cy="176923"/>
          </a:xfrm>
        </p:grpSpPr>
        <p:sp>
          <p:nvSpPr>
            <p:cNvPr id="15" name="TextBox 54">
              <a:extLst>
                <a:ext uri="{FF2B5EF4-FFF2-40B4-BE49-F238E27FC236}">
                  <a16:creationId xmlns:a16="http://schemas.microsoft.com/office/drawing/2014/main" id="{3AF21D71-D4AC-3FBC-69E7-8ADB3B9A33D2}"/>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9" name="Group 18">
              <a:extLst>
                <a:ext uri="{FF2B5EF4-FFF2-40B4-BE49-F238E27FC236}">
                  <a16:creationId xmlns:a16="http://schemas.microsoft.com/office/drawing/2014/main" id="{204FCA7E-CEEE-D07E-BF5D-A56079B4C6C9}"/>
                </a:ext>
              </a:extLst>
            </p:cNvPr>
            <p:cNvGrpSpPr/>
            <p:nvPr/>
          </p:nvGrpSpPr>
          <p:grpSpPr>
            <a:xfrm>
              <a:off x="5580112" y="4922512"/>
              <a:ext cx="118976" cy="118976"/>
              <a:chOff x="3731385" y="5389270"/>
              <a:chExt cx="162000" cy="162000"/>
            </a:xfrm>
          </p:grpSpPr>
          <p:sp>
            <p:nvSpPr>
              <p:cNvPr id="24" name="Oval 23">
                <a:extLst>
                  <a:ext uri="{FF2B5EF4-FFF2-40B4-BE49-F238E27FC236}">
                    <a16:creationId xmlns:a16="http://schemas.microsoft.com/office/drawing/2014/main" id="{EA76EBCC-2AFF-A858-D3B2-DF30F44C9168}"/>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5" name="Arrow: Right 24">
                <a:extLst>
                  <a:ext uri="{FF2B5EF4-FFF2-40B4-BE49-F238E27FC236}">
                    <a16:creationId xmlns:a16="http://schemas.microsoft.com/office/drawing/2014/main" id="{A54A2EA8-AAAC-107E-178E-ABCF47C6E658}"/>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20" name="Group 19">
              <a:extLst>
                <a:ext uri="{FF2B5EF4-FFF2-40B4-BE49-F238E27FC236}">
                  <a16:creationId xmlns:a16="http://schemas.microsoft.com/office/drawing/2014/main" id="{51536D9E-BFD9-EC60-ADE9-52D4B38C2FED}"/>
                </a:ext>
              </a:extLst>
            </p:cNvPr>
            <p:cNvGrpSpPr/>
            <p:nvPr/>
          </p:nvGrpSpPr>
          <p:grpSpPr>
            <a:xfrm>
              <a:off x="6979382" y="4922511"/>
              <a:ext cx="118976" cy="118976"/>
              <a:chOff x="4954811" y="5389269"/>
              <a:chExt cx="162000" cy="162000"/>
            </a:xfrm>
          </p:grpSpPr>
          <p:sp>
            <p:nvSpPr>
              <p:cNvPr id="22" name="Oval 21">
                <a:extLst>
                  <a:ext uri="{FF2B5EF4-FFF2-40B4-BE49-F238E27FC236}">
                    <a16:creationId xmlns:a16="http://schemas.microsoft.com/office/drawing/2014/main" id="{2E328452-269E-225B-E341-83ABF8B28E92}"/>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3" name="Arrow: Right 22">
                <a:extLst>
                  <a:ext uri="{FF2B5EF4-FFF2-40B4-BE49-F238E27FC236}">
                    <a16:creationId xmlns:a16="http://schemas.microsoft.com/office/drawing/2014/main" id="{A86259A1-CFF3-61E1-7EBA-89C2EA7C39F1}"/>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21" name="TextBox 66">
              <a:extLst>
                <a:ext uri="{FF2B5EF4-FFF2-40B4-BE49-F238E27FC236}">
                  <a16:creationId xmlns:a16="http://schemas.microsoft.com/office/drawing/2014/main" id="{DCB7F49B-08AC-B15B-2F21-E9038B8570C6}"/>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grpSp>
        <p:nvGrpSpPr>
          <p:cNvPr id="26" name="Group 25">
            <a:extLst>
              <a:ext uri="{FF2B5EF4-FFF2-40B4-BE49-F238E27FC236}">
                <a16:creationId xmlns:a16="http://schemas.microsoft.com/office/drawing/2014/main" id="{33E35783-936C-3002-7BD4-3414039B055E}"/>
              </a:ext>
            </a:extLst>
          </p:cNvPr>
          <p:cNvGrpSpPr/>
          <p:nvPr/>
        </p:nvGrpSpPr>
        <p:grpSpPr>
          <a:xfrm>
            <a:off x="5146327" y="3985273"/>
            <a:ext cx="158635" cy="158635"/>
            <a:chOff x="7195406" y="3089433"/>
            <a:chExt cx="118976" cy="118976"/>
          </a:xfrm>
        </p:grpSpPr>
        <p:sp>
          <p:nvSpPr>
            <p:cNvPr id="27" name="Oval 26">
              <a:extLst>
                <a:ext uri="{FF2B5EF4-FFF2-40B4-BE49-F238E27FC236}">
                  <a16:creationId xmlns:a16="http://schemas.microsoft.com/office/drawing/2014/main" id="{A8EB8565-60C4-AFC7-A9B0-25390EFFE8B0}"/>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8" name="Arrow: Right 27">
              <a:extLst>
                <a:ext uri="{FF2B5EF4-FFF2-40B4-BE49-F238E27FC236}">
                  <a16:creationId xmlns:a16="http://schemas.microsoft.com/office/drawing/2014/main" id="{D731AA3D-E9C1-F76C-60C4-1138C34544BC}"/>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29" name="Group 28">
            <a:extLst>
              <a:ext uri="{FF2B5EF4-FFF2-40B4-BE49-F238E27FC236}">
                <a16:creationId xmlns:a16="http://schemas.microsoft.com/office/drawing/2014/main" id="{6D68C4B2-6522-534D-C89A-B3B3A5470644}"/>
              </a:ext>
            </a:extLst>
          </p:cNvPr>
          <p:cNvGrpSpPr/>
          <p:nvPr/>
        </p:nvGrpSpPr>
        <p:grpSpPr>
          <a:xfrm>
            <a:off x="6733613" y="4009732"/>
            <a:ext cx="158635" cy="158635"/>
            <a:chOff x="5436096" y="4136628"/>
            <a:chExt cx="118976" cy="118976"/>
          </a:xfrm>
        </p:grpSpPr>
        <p:sp>
          <p:nvSpPr>
            <p:cNvPr id="30" name="Oval 29">
              <a:extLst>
                <a:ext uri="{FF2B5EF4-FFF2-40B4-BE49-F238E27FC236}">
                  <a16:creationId xmlns:a16="http://schemas.microsoft.com/office/drawing/2014/main" id="{05448FCE-372B-1C60-6EB5-7EAB294DB323}"/>
                </a:ext>
              </a:extLst>
            </p:cNvPr>
            <p:cNvSpPr/>
            <p:nvPr/>
          </p:nvSpPr>
          <p:spPr>
            <a:xfrm>
              <a:off x="5436096" y="4136628"/>
              <a:ext cx="118976" cy="118976"/>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31" name="Arrow: Right 30">
              <a:extLst>
                <a:ext uri="{FF2B5EF4-FFF2-40B4-BE49-F238E27FC236}">
                  <a16:creationId xmlns:a16="http://schemas.microsoft.com/office/drawing/2014/main" id="{9B9404AF-2825-913C-AAD4-B3404C1E5946}"/>
                </a:ext>
              </a:extLst>
            </p:cNvPr>
            <p:cNvSpPr/>
            <p:nvPr/>
          </p:nvSpPr>
          <p:spPr>
            <a:xfrm rot="18900000">
              <a:off x="5449748" y="4161019"/>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Tree>
    <p:extLst>
      <p:ext uri="{BB962C8B-B14F-4D97-AF65-F5344CB8AC3E}">
        <p14:creationId xmlns:p14="http://schemas.microsoft.com/office/powerpoint/2010/main" val="336714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13</a:t>
            </a:fld>
            <a:endParaRPr lang="nl-BE" b="0" dirty="0">
              <a:solidFill>
                <a:prstClr val="black">
                  <a:lumMod val="50000"/>
                  <a:lumOff val="50000"/>
                </a:prstClr>
              </a:solidFill>
            </a:endParaRPr>
          </a:p>
        </p:txBody>
      </p:sp>
      <p:sp>
        <p:nvSpPr>
          <p:cNvPr id="4" name="Titre 3"/>
          <p:cNvSpPr>
            <a:spLocks noGrp="1"/>
          </p:cNvSpPr>
          <p:nvPr>
            <p:ph type="title"/>
          </p:nvPr>
        </p:nvSpPr>
        <p:spPr>
          <a:xfrm>
            <a:off x="604801" y="604801"/>
            <a:ext cx="10407188" cy="495106"/>
          </a:xfrm>
        </p:spPr>
        <p:txBody>
          <a:bodyPr/>
          <a:lstStyle/>
          <a:p>
            <a:pPr defTabSz="609585">
              <a:lnSpc>
                <a:spcPct val="100000"/>
              </a:lnSpc>
              <a:defRPr/>
            </a:pPr>
            <a:r>
              <a:rPr lang="fr-FR" sz="2400" dirty="0"/>
              <a:t>Parmi les assurances suivantes, lesquelles sont prioritaires à vos yeux ?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Total (n=1086)</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442298"/>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L’assurance habitation et l’assurance hospitalisation sont prioritaires pour la majorité des Belges.</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6739" y="2096465"/>
          <a:ext cx="7776864" cy="4186712"/>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861B34B8-BF7F-BAE8-AC34-525C33D2AC02}"/>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EF556E2C-F65C-1F30-78B6-BC5F21B869D7}"/>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9" name="Group 8">
              <a:extLst>
                <a:ext uri="{FF2B5EF4-FFF2-40B4-BE49-F238E27FC236}">
                  <a16:creationId xmlns:a16="http://schemas.microsoft.com/office/drawing/2014/main" id="{615BA060-CEB2-F4A7-83BB-F4DB08580522}"/>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6B531EAA-B70B-B17A-04D3-901D487FC4E4}"/>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C40DEC81-62B0-F7E9-AC12-080EBA0AF85D}"/>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2" name="Group 11">
              <a:extLst>
                <a:ext uri="{FF2B5EF4-FFF2-40B4-BE49-F238E27FC236}">
                  <a16:creationId xmlns:a16="http://schemas.microsoft.com/office/drawing/2014/main" id="{EAFC6902-CEA9-1E39-E801-280885A2BCDF}"/>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65E36363-6F34-B776-805E-D717BD653452}"/>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18" name="Arrow: Right 17">
                <a:extLst>
                  <a:ext uri="{FF2B5EF4-FFF2-40B4-BE49-F238E27FC236}">
                    <a16:creationId xmlns:a16="http://schemas.microsoft.com/office/drawing/2014/main" id="{ED763B92-BAF2-9E43-C594-8C1EFA4BB220}"/>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4" name="TextBox 66">
              <a:extLst>
                <a:ext uri="{FF2B5EF4-FFF2-40B4-BE49-F238E27FC236}">
                  <a16:creationId xmlns:a16="http://schemas.microsoft.com/office/drawing/2014/main" id="{62149650-A282-A3F2-1082-23B0281103F0}"/>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grpSp>
        <p:nvGrpSpPr>
          <p:cNvPr id="21" name="Group 20">
            <a:extLst>
              <a:ext uri="{FF2B5EF4-FFF2-40B4-BE49-F238E27FC236}">
                <a16:creationId xmlns:a16="http://schemas.microsoft.com/office/drawing/2014/main" id="{1AE25AE3-9D6C-3369-A2F5-1A459791DA92}"/>
              </a:ext>
            </a:extLst>
          </p:cNvPr>
          <p:cNvGrpSpPr/>
          <p:nvPr/>
        </p:nvGrpSpPr>
        <p:grpSpPr>
          <a:xfrm>
            <a:off x="5192603" y="4403284"/>
            <a:ext cx="158635" cy="158635"/>
            <a:chOff x="7195406" y="3089433"/>
            <a:chExt cx="118976" cy="118976"/>
          </a:xfrm>
        </p:grpSpPr>
        <p:sp>
          <p:nvSpPr>
            <p:cNvPr id="23" name="Oval 22">
              <a:extLst>
                <a:ext uri="{FF2B5EF4-FFF2-40B4-BE49-F238E27FC236}">
                  <a16:creationId xmlns:a16="http://schemas.microsoft.com/office/drawing/2014/main" id="{FAD4D59D-975D-5A67-F761-564BDAA38DE5}"/>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4" name="Arrow: Right 23">
              <a:extLst>
                <a:ext uri="{FF2B5EF4-FFF2-40B4-BE49-F238E27FC236}">
                  <a16:creationId xmlns:a16="http://schemas.microsoft.com/office/drawing/2014/main" id="{C9278B0C-15B4-B199-98D1-B8BAE3874FCB}"/>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25" name="Group 24">
            <a:extLst>
              <a:ext uri="{FF2B5EF4-FFF2-40B4-BE49-F238E27FC236}">
                <a16:creationId xmlns:a16="http://schemas.microsoft.com/office/drawing/2014/main" id="{F8B16E35-4CBF-9E58-0FD3-19C4F040778F}"/>
              </a:ext>
            </a:extLst>
          </p:cNvPr>
          <p:cNvGrpSpPr/>
          <p:nvPr/>
        </p:nvGrpSpPr>
        <p:grpSpPr>
          <a:xfrm>
            <a:off x="6225236" y="3530043"/>
            <a:ext cx="158635" cy="158635"/>
            <a:chOff x="7195406" y="3089433"/>
            <a:chExt cx="118976" cy="118976"/>
          </a:xfrm>
        </p:grpSpPr>
        <p:sp>
          <p:nvSpPr>
            <p:cNvPr id="26" name="Oval 25">
              <a:extLst>
                <a:ext uri="{FF2B5EF4-FFF2-40B4-BE49-F238E27FC236}">
                  <a16:creationId xmlns:a16="http://schemas.microsoft.com/office/drawing/2014/main" id="{7587FC4A-D8A9-98A0-EFF1-A53EB9BE4008}"/>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7" name="Arrow: Right 26">
              <a:extLst>
                <a:ext uri="{FF2B5EF4-FFF2-40B4-BE49-F238E27FC236}">
                  <a16:creationId xmlns:a16="http://schemas.microsoft.com/office/drawing/2014/main" id="{51F80BEC-CEDF-A9D0-3BA5-B0EF84E2D4E4}"/>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Tree>
    <p:extLst>
      <p:ext uri="{BB962C8B-B14F-4D97-AF65-F5344CB8AC3E}">
        <p14:creationId xmlns:p14="http://schemas.microsoft.com/office/powerpoint/2010/main" val="321463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14</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solidFill>
                  <a:srgbClr val="FF0000"/>
                </a:solidFill>
              </a:rPr>
              <a:t>Parmi les assurances suivantes, desquelles disposez-vous ? </a:t>
            </a:r>
            <a:endParaRPr lang="fr-BE" dirty="0">
              <a:solidFill>
                <a:srgbClr val="FF0000"/>
              </a:solidFill>
            </a:endParaRP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a:t>
            </a:r>
            <a:r>
              <a:rPr lang="nl-BE" sz="1200" dirty="0">
                <a:solidFill>
                  <a:srgbClr val="0A3365"/>
                </a:solidFill>
                <a:latin typeface="Arial" panose="020B0604020202020204" pitchFamily="34" charset="0"/>
                <a:cs typeface="Arial" panose="020B0604020202020204" pitchFamily="34" charset="0"/>
              </a:rPr>
              <a:t>e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0" name="TextBox 1">
            <a:extLst>
              <a:ext uri="{FF2B5EF4-FFF2-40B4-BE49-F238E27FC236}">
                <a16:creationId xmlns:a16="http://schemas.microsoft.com/office/drawing/2014/main" id="{91029E4F-6BB7-4292-83E5-8A4D87F85BAD}"/>
              </a:ext>
            </a:extLst>
          </p:cNvPr>
          <p:cNvSpPr txBox="1"/>
          <p:nvPr/>
        </p:nvSpPr>
        <p:spPr>
          <a:xfrm>
            <a:off x="579436" y="1213434"/>
            <a:ext cx="10848000"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9 assurés sur 10 ont une assurance habitation et 8 sur 10 une assurance hospitalisation.</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561088" y="2096465"/>
          <a:ext cx="6591029" cy="4140107"/>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0CFFF142-62FF-CC87-78C0-E7D43EF3A095}"/>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5695D9F9-1705-AE41-7059-F9DAC7EE2FD9}"/>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9" name="Group 8">
              <a:extLst>
                <a:ext uri="{FF2B5EF4-FFF2-40B4-BE49-F238E27FC236}">
                  <a16:creationId xmlns:a16="http://schemas.microsoft.com/office/drawing/2014/main" id="{F8BC33FA-51F1-97C4-ADD0-137AE3F003C8}"/>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152F5A16-AE16-8D0F-7614-93E8065F7ABB}"/>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52EE92EA-6911-0ED9-2AEA-5B61C90CA0A6}"/>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2" name="Group 11">
              <a:extLst>
                <a:ext uri="{FF2B5EF4-FFF2-40B4-BE49-F238E27FC236}">
                  <a16:creationId xmlns:a16="http://schemas.microsoft.com/office/drawing/2014/main" id="{1B91F1C1-13B1-1DAD-E558-97D8FC343423}"/>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9F0D67B6-EA24-7219-CFE6-F9B98062BDF5}"/>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18" name="Arrow: Right 17">
                <a:extLst>
                  <a:ext uri="{FF2B5EF4-FFF2-40B4-BE49-F238E27FC236}">
                    <a16:creationId xmlns:a16="http://schemas.microsoft.com/office/drawing/2014/main" id="{B2D14FEE-CF87-619E-222E-4801202C49BE}"/>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4" name="TextBox 66">
              <a:extLst>
                <a:ext uri="{FF2B5EF4-FFF2-40B4-BE49-F238E27FC236}">
                  <a16:creationId xmlns:a16="http://schemas.microsoft.com/office/drawing/2014/main" id="{FDDBD04A-CEDE-57B0-4494-ECED275FEC92}"/>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
        <p:nvSpPr>
          <p:cNvPr id="2" name="Rectangle à coins arrondis 8">
            <a:extLst>
              <a:ext uri="{FF2B5EF4-FFF2-40B4-BE49-F238E27FC236}">
                <a16:creationId xmlns:a16="http://schemas.microsoft.com/office/drawing/2014/main" id="{BC4421DC-89A5-0508-A7D8-555667C7AA34}"/>
              </a:ext>
            </a:extLst>
          </p:cNvPr>
          <p:cNvSpPr/>
          <p:nvPr/>
        </p:nvSpPr>
        <p:spPr>
          <a:xfrm>
            <a:off x="5368207" y="4659367"/>
            <a:ext cx="3504992" cy="384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67" b="1" dirty="0">
                <a:solidFill>
                  <a:srgbClr val="00AEEF"/>
                </a:solidFill>
                <a:latin typeface="Verdana" panose="020B0604030504040204" pitchFamily="34" charset="0"/>
                <a:ea typeface="Verdana" panose="020B0604030504040204" pitchFamily="34" charset="0"/>
              </a:rPr>
              <a:t>34%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35-44; </a:t>
            </a:r>
            <a:r>
              <a:rPr lang="nl-BE" sz="1067" b="1" dirty="0">
                <a:solidFill>
                  <a:srgbClr val="00AEEF"/>
                </a:solidFill>
                <a:latin typeface="Verdana" panose="020B0604030504040204" pitchFamily="34" charset="0"/>
                <a:ea typeface="Verdana" panose="020B0604030504040204" pitchFamily="34" charset="0"/>
              </a:rPr>
              <a:t>41%</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45-54;</a:t>
            </a:r>
          </a:p>
          <a:p>
            <a:pPr algn="ctr">
              <a:defRPr/>
            </a:pPr>
            <a:r>
              <a:rPr lang="nl-BE" sz="1067" b="1" dirty="0">
                <a:solidFill>
                  <a:srgbClr val="00AEEF"/>
                </a:solidFill>
                <a:latin typeface="Verdana" panose="020B0604030504040204" pitchFamily="34" charset="0"/>
                <a:ea typeface="Verdana" panose="020B0604030504040204" pitchFamily="34" charset="0"/>
              </a:rPr>
              <a:t>32%</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55-65; </a:t>
            </a:r>
            <a:r>
              <a:rPr lang="nl-BE" sz="1067" b="1" dirty="0">
                <a:solidFill>
                  <a:srgbClr val="00AEEF"/>
                </a:solidFill>
                <a:latin typeface="Verdana" panose="020B0604030504040204" pitchFamily="34" charset="0"/>
                <a:ea typeface="Verdana" panose="020B0604030504040204" pitchFamily="34" charset="0"/>
              </a:rPr>
              <a:t>31%</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endParaRPr lang="nl-BE" sz="1067" dirty="0">
              <a:solidFill>
                <a:srgbClr val="00AEEF"/>
              </a:solidFill>
              <a:latin typeface="Verdana" panose="020B0604030504040204" pitchFamily="34" charset="0"/>
              <a:ea typeface="Verdana" panose="020B0604030504040204" pitchFamily="34" charset="0"/>
            </a:endParaRPr>
          </a:p>
        </p:txBody>
      </p:sp>
      <p:sp>
        <p:nvSpPr>
          <p:cNvPr id="13" name="Rectangle à coins arrondis 8">
            <a:extLst>
              <a:ext uri="{FF2B5EF4-FFF2-40B4-BE49-F238E27FC236}">
                <a16:creationId xmlns:a16="http://schemas.microsoft.com/office/drawing/2014/main" id="{D1BE4BDD-16AA-ED5C-2D29-082DFD490ECB}"/>
              </a:ext>
            </a:extLst>
          </p:cNvPr>
          <p:cNvSpPr/>
          <p:nvPr/>
        </p:nvSpPr>
        <p:spPr>
          <a:xfrm>
            <a:off x="5096312" y="5781299"/>
            <a:ext cx="1814248" cy="336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28%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a:t>
            </a:r>
          </a:p>
        </p:txBody>
      </p:sp>
      <p:sp>
        <p:nvSpPr>
          <p:cNvPr id="21" name="Rectangle à coins arrondis 8">
            <a:extLst>
              <a:ext uri="{FF2B5EF4-FFF2-40B4-BE49-F238E27FC236}">
                <a16:creationId xmlns:a16="http://schemas.microsoft.com/office/drawing/2014/main" id="{FD664B14-B093-7A4B-2646-4BC0C1D0D56B}"/>
              </a:ext>
            </a:extLst>
          </p:cNvPr>
          <p:cNvSpPr/>
          <p:nvPr/>
        </p:nvSpPr>
        <p:spPr>
          <a:xfrm>
            <a:off x="5221759" y="5215880"/>
            <a:ext cx="3651440" cy="336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29%</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hommes</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39%</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a:t>
            </a:r>
          </a:p>
          <a:p>
            <a:pPr algn="ctr">
              <a:defRPr/>
            </a:pPr>
            <a:r>
              <a:rPr lang="nl-BE" sz="1067" b="1" dirty="0">
                <a:solidFill>
                  <a:srgbClr val="00AEEF"/>
                </a:solidFill>
                <a:latin typeface="Verdana" panose="020B0604030504040204" pitchFamily="34" charset="0"/>
                <a:ea typeface="Verdana" panose="020B0604030504040204" pitchFamily="34" charset="0"/>
              </a:rPr>
              <a:t>28%</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endParaRPr lang="nl-BE" sz="1067" dirty="0">
              <a:solidFill>
                <a:srgbClr val="00AEEF"/>
              </a:solidFill>
              <a:latin typeface="Verdana" panose="020B0604030504040204" pitchFamily="34" charset="0"/>
              <a:ea typeface="Verdana" panose="020B0604030504040204" pitchFamily="34" charset="0"/>
            </a:endParaRPr>
          </a:p>
        </p:txBody>
      </p:sp>
      <p:sp>
        <p:nvSpPr>
          <p:cNvPr id="23" name="Rectangle à coins arrondis 8">
            <a:extLst>
              <a:ext uri="{FF2B5EF4-FFF2-40B4-BE49-F238E27FC236}">
                <a16:creationId xmlns:a16="http://schemas.microsoft.com/office/drawing/2014/main" id="{85034D7B-99BF-D817-8B6B-6701BC3B8E62}"/>
              </a:ext>
            </a:extLst>
          </p:cNvPr>
          <p:cNvSpPr/>
          <p:nvPr/>
        </p:nvSpPr>
        <p:spPr>
          <a:xfrm>
            <a:off x="7067224" y="2489105"/>
            <a:ext cx="4846691" cy="384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67" b="1" dirty="0">
                <a:solidFill>
                  <a:srgbClr val="00AEEF"/>
                </a:solidFill>
                <a:latin typeface="Verdana" panose="020B0604030504040204" pitchFamily="34" charset="0"/>
                <a:ea typeface="Verdana" panose="020B0604030504040204" pitchFamily="34" charset="0"/>
              </a:rPr>
              <a:t>92%</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35-44; </a:t>
            </a:r>
            <a:r>
              <a:rPr lang="nl-BE" sz="1067" b="1" dirty="0">
                <a:solidFill>
                  <a:srgbClr val="00AEEF"/>
                </a:solidFill>
                <a:latin typeface="Verdana" panose="020B0604030504040204" pitchFamily="34" charset="0"/>
                <a:ea typeface="Verdana" panose="020B0604030504040204" pitchFamily="34" charset="0"/>
              </a:rPr>
              <a:t>93%</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45-54; </a:t>
            </a:r>
          </a:p>
          <a:p>
            <a:pPr algn="ctr">
              <a:defRPr/>
            </a:pPr>
            <a:r>
              <a:rPr lang="nl-BE" sz="1067" b="1" dirty="0">
                <a:solidFill>
                  <a:srgbClr val="00AEEF"/>
                </a:solidFill>
                <a:latin typeface="Verdana" panose="020B0604030504040204" pitchFamily="34" charset="0"/>
                <a:ea typeface="Verdana" panose="020B0604030504040204" pitchFamily="34" charset="0"/>
              </a:rPr>
              <a:t>97%</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55-65; </a:t>
            </a:r>
            <a:r>
              <a:rPr lang="nl-BE" sz="1067" b="1" dirty="0">
                <a:solidFill>
                  <a:srgbClr val="00AEEF"/>
                </a:solidFill>
                <a:latin typeface="Verdana" panose="020B0604030504040204" pitchFamily="34" charset="0"/>
                <a:ea typeface="Verdana" panose="020B0604030504040204" pitchFamily="34" charset="0"/>
              </a:rPr>
              <a:t>99%</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65+; </a:t>
            </a:r>
            <a:r>
              <a:rPr lang="nl-BE" sz="1067" b="1" dirty="0">
                <a:solidFill>
                  <a:srgbClr val="00AEEF"/>
                </a:solidFill>
                <a:latin typeface="Verdana" panose="020B0604030504040204" pitchFamily="34" charset="0"/>
                <a:ea typeface="Verdana" panose="020B0604030504040204" pitchFamily="34" charset="0"/>
              </a:rPr>
              <a:t>93%</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Wallonie</a:t>
            </a:r>
            <a:r>
              <a:rPr lang="nl-BE" sz="1067" dirty="0">
                <a:solidFill>
                  <a:srgbClr val="00AEEF"/>
                </a:solidFill>
                <a:latin typeface="Verdana" panose="020B0604030504040204" pitchFamily="34" charset="0"/>
                <a:ea typeface="Verdana" panose="020B0604030504040204" pitchFamily="34" charset="0"/>
              </a:rPr>
              <a:t> </a:t>
            </a:r>
          </a:p>
        </p:txBody>
      </p:sp>
      <p:sp>
        <p:nvSpPr>
          <p:cNvPr id="24" name="Rectangle à coins arrondis 8">
            <a:extLst>
              <a:ext uri="{FF2B5EF4-FFF2-40B4-BE49-F238E27FC236}">
                <a16:creationId xmlns:a16="http://schemas.microsoft.com/office/drawing/2014/main" id="{0D857D70-D423-AE61-1844-62D612326DBD}"/>
              </a:ext>
            </a:extLst>
          </p:cNvPr>
          <p:cNvSpPr/>
          <p:nvPr/>
        </p:nvSpPr>
        <p:spPr>
          <a:xfrm>
            <a:off x="6481671" y="4126517"/>
            <a:ext cx="5117972" cy="384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67" b="1" dirty="0">
                <a:solidFill>
                  <a:srgbClr val="00AEEF"/>
                </a:solidFill>
                <a:latin typeface="Verdana" panose="020B0604030504040204" pitchFamily="34" charset="0"/>
                <a:ea typeface="Verdana" panose="020B0604030504040204" pitchFamily="34" charset="0"/>
              </a:rPr>
              <a:t>68%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35-44; </a:t>
            </a:r>
            <a:r>
              <a:rPr lang="nl-BE" sz="1067" b="1" dirty="0">
                <a:solidFill>
                  <a:srgbClr val="00AEEF"/>
                </a:solidFill>
                <a:latin typeface="Verdana" panose="020B0604030504040204" pitchFamily="34" charset="0"/>
                <a:ea typeface="Verdana" panose="020B0604030504040204" pitchFamily="34" charset="0"/>
              </a:rPr>
              <a:t>76%</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45-54; </a:t>
            </a:r>
            <a:r>
              <a:rPr lang="nl-BE" sz="1067" b="1" dirty="0">
                <a:solidFill>
                  <a:srgbClr val="00AEEF"/>
                </a:solidFill>
                <a:latin typeface="Verdana" panose="020B0604030504040204" pitchFamily="34" charset="0"/>
                <a:ea typeface="Verdana" panose="020B0604030504040204" pitchFamily="34" charset="0"/>
              </a:rPr>
              <a:t>71%</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55-65;</a:t>
            </a:r>
          </a:p>
          <a:p>
            <a:pPr algn="ctr">
              <a:defRPr/>
            </a:pPr>
            <a:r>
              <a:rPr lang="nl-BE" sz="1067" b="1" dirty="0">
                <a:solidFill>
                  <a:srgbClr val="00AEEF"/>
                </a:solidFill>
                <a:latin typeface="Verdana" panose="020B0604030504040204" pitchFamily="34" charset="0"/>
                <a:ea typeface="Verdana" panose="020B0604030504040204" pitchFamily="34" charset="0"/>
              </a:rPr>
              <a:t>76%</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65+; </a:t>
            </a:r>
            <a:r>
              <a:rPr lang="nl-BE" sz="1067" b="1" dirty="0">
                <a:solidFill>
                  <a:srgbClr val="00AEEF"/>
                </a:solidFill>
                <a:latin typeface="Verdana" panose="020B0604030504040204" pitchFamily="34" charset="0"/>
                <a:ea typeface="Verdana" panose="020B0604030504040204" pitchFamily="34" charset="0"/>
              </a:rPr>
              <a:t>69%</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72%</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Wallonie</a:t>
            </a:r>
            <a:r>
              <a:rPr lang="nl-BE" sz="1067" dirty="0">
                <a:solidFill>
                  <a:srgbClr val="00AEEF"/>
                </a:solidFill>
                <a:latin typeface="Verdana" panose="020B0604030504040204" pitchFamily="34" charset="0"/>
                <a:ea typeface="Verdana" panose="020B0604030504040204" pitchFamily="34" charset="0"/>
              </a:rPr>
              <a:t> </a:t>
            </a:r>
          </a:p>
        </p:txBody>
      </p:sp>
      <p:sp>
        <p:nvSpPr>
          <p:cNvPr id="25" name="Rectangle à coins arrondis 8">
            <a:extLst>
              <a:ext uri="{FF2B5EF4-FFF2-40B4-BE49-F238E27FC236}">
                <a16:creationId xmlns:a16="http://schemas.microsoft.com/office/drawing/2014/main" id="{56C84D46-DB31-4855-3A04-B487292D77D7}"/>
              </a:ext>
            </a:extLst>
          </p:cNvPr>
          <p:cNvSpPr/>
          <p:nvPr/>
        </p:nvSpPr>
        <p:spPr>
          <a:xfrm>
            <a:off x="6589109" y="3540027"/>
            <a:ext cx="5117972" cy="384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67" b="1" dirty="0">
                <a:solidFill>
                  <a:srgbClr val="00AEEF"/>
                </a:solidFill>
                <a:latin typeface="Verdana" panose="020B0604030504040204" pitchFamily="34" charset="0"/>
                <a:ea typeface="Verdana" panose="020B0604030504040204" pitchFamily="34" charset="0"/>
              </a:rPr>
              <a:t>74%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35-44; </a:t>
            </a:r>
            <a:r>
              <a:rPr lang="nl-BE" sz="1067" b="1" dirty="0">
                <a:solidFill>
                  <a:srgbClr val="00AEEF"/>
                </a:solidFill>
                <a:latin typeface="Verdana" panose="020B0604030504040204" pitchFamily="34" charset="0"/>
                <a:ea typeface="Verdana" panose="020B0604030504040204" pitchFamily="34" charset="0"/>
              </a:rPr>
              <a:t>82%</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45-54; </a:t>
            </a:r>
            <a:r>
              <a:rPr lang="nl-BE" sz="1067" b="1" dirty="0">
                <a:solidFill>
                  <a:srgbClr val="00AEEF"/>
                </a:solidFill>
                <a:latin typeface="Verdana" panose="020B0604030504040204" pitchFamily="34" charset="0"/>
                <a:ea typeface="Verdana" panose="020B0604030504040204" pitchFamily="34" charset="0"/>
              </a:rPr>
              <a:t>80%</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55-65;</a:t>
            </a:r>
          </a:p>
          <a:p>
            <a:pPr algn="ctr">
              <a:defRPr/>
            </a:pPr>
            <a:r>
              <a:rPr lang="nl-BE" sz="1067" b="1" dirty="0">
                <a:solidFill>
                  <a:srgbClr val="00AEEF"/>
                </a:solidFill>
                <a:latin typeface="Verdana" panose="020B0604030504040204" pitchFamily="34" charset="0"/>
                <a:ea typeface="Verdana" panose="020B0604030504040204" pitchFamily="34" charset="0"/>
              </a:rPr>
              <a:t>85%</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65+; </a:t>
            </a:r>
            <a:r>
              <a:rPr lang="nl-BE" sz="1067" b="1" dirty="0">
                <a:solidFill>
                  <a:srgbClr val="00AEEF"/>
                </a:solidFill>
                <a:latin typeface="Verdana" panose="020B0604030504040204" pitchFamily="34" charset="0"/>
                <a:ea typeface="Verdana" panose="020B0604030504040204" pitchFamily="34" charset="0"/>
              </a:rPr>
              <a:t>75%</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75%</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Wallonie</a:t>
            </a:r>
            <a:r>
              <a:rPr lang="nl-BE" sz="1067" dirty="0">
                <a:solidFill>
                  <a:srgbClr val="00AEEF"/>
                </a:solidFill>
                <a:latin typeface="Verdana" panose="020B0604030504040204" pitchFamily="34" charset="0"/>
                <a:ea typeface="Verdana" panose="020B0604030504040204" pitchFamily="34" charset="0"/>
              </a:rPr>
              <a:t> </a:t>
            </a:r>
          </a:p>
        </p:txBody>
      </p:sp>
      <p:sp>
        <p:nvSpPr>
          <p:cNvPr id="26" name="Rectangle à coins arrondis 8">
            <a:extLst>
              <a:ext uri="{FF2B5EF4-FFF2-40B4-BE49-F238E27FC236}">
                <a16:creationId xmlns:a16="http://schemas.microsoft.com/office/drawing/2014/main" id="{6D79F643-BF46-F59B-FF14-60E1731C8094}"/>
              </a:ext>
            </a:extLst>
          </p:cNvPr>
          <p:cNvSpPr/>
          <p:nvPr/>
        </p:nvSpPr>
        <p:spPr>
          <a:xfrm>
            <a:off x="6795321" y="3039617"/>
            <a:ext cx="5122659" cy="384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67" b="1" dirty="0">
                <a:solidFill>
                  <a:srgbClr val="00AEEF"/>
                </a:solidFill>
                <a:latin typeface="Verdana" panose="020B0604030504040204" pitchFamily="34" charset="0"/>
                <a:ea typeface="Verdana" panose="020B0604030504040204" pitchFamily="34" charset="0"/>
              </a:rPr>
              <a:t>82%</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35-44; </a:t>
            </a:r>
            <a:r>
              <a:rPr lang="nl-BE" sz="1067" b="1" dirty="0">
                <a:solidFill>
                  <a:srgbClr val="00AEEF"/>
                </a:solidFill>
                <a:latin typeface="Verdana" panose="020B0604030504040204" pitchFamily="34" charset="0"/>
                <a:ea typeface="Verdana" panose="020B0604030504040204" pitchFamily="34" charset="0"/>
              </a:rPr>
              <a:t>84%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45-54; </a:t>
            </a:r>
            <a:r>
              <a:rPr lang="nl-BE" sz="1067" b="1" dirty="0">
                <a:solidFill>
                  <a:srgbClr val="00AEEF"/>
                </a:solidFill>
                <a:latin typeface="Verdana" panose="020B0604030504040204" pitchFamily="34" charset="0"/>
                <a:ea typeface="Verdana" panose="020B0604030504040204" pitchFamily="34" charset="0"/>
              </a:rPr>
              <a:t>81%</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55-65;</a:t>
            </a:r>
          </a:p>
          <a:p>
            <a:pPr algn="ctr">
              <a:defRPr/>
            </a:pPr>
            <a:r>
              <a:rPr lang="nl-BE" sz="1067" b="1" dirty="0">
                <a:solidFill>
                  <a:srgbClr val="00AEEF"/>
                </a:solidFill>
                <a:latin typeface="Verdana" panose="020B0604030504040204" pitchFamily="34" charset="0"/>
                <a:ea typeface="Verdana" panose="020B0604030504040204" pitchFamily="34" charset="0"/>
              </a:rPr>
              <a:t>84%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65+; </a:t>
            </a:r>
            <a:r>
              <a:rPr lang="nl-BE" sz="1067" b="1" dirty="0">
                <a:solidFill>
                  <a:srgbClr val="00AEEF"/>
                </a:solidFill>
                <a:latin typeface="Verdana" panose="020B0604030504040204" pitchFamily="34" charset="0"/>
                <a:ea typeface="Verdana" panose="020B0604030504040204" pitchFamily="34" charset="0"/>
              </a:rPr>
              <a:t>84%</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endParaRPr lang="nl-BE" sz="1067" dirty="0">
              <a:solidFill>
                <a:srgbClr val="00AEE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5660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47328" y="2153717"/>
          <a:ext cx="9505056" cy="4006783"/>
        </p:xfrm>
        <a:graphic>
          <a:graphicData uri="http://schemas.openxmlformats.org/drawingml/2006/chart">
            <c:chart xmlns:c="http://schemas.openxmlformats.org/drawingml/2006/chart" xmlns:r="http://schemas.openxmlformats.org/officeDocument/2006/relationships" r:id="rId2"/>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15</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t>A quand remonte la dernière fois que vous avez eu recours à l’une de vos assurances suite à un incident ?</a:t>
            </a: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10221" y="1377325"/>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1 assuré sur </a:t>
            </a:r>
            <a:r>
              <a:rPr lang="fr-BE" sz="2133" dirty="0">
                <a:solidFill>
                  <a:srgbClr val="002060"/>
                </a:solidFill>
              </a:rPr>
              <a:t>5</a:t>
            </a:r>
            <a:r>
              <a:rPr lang="fr-BE" sz="2133" dirty="0">
                <a:solidFill>
                  <a:srgbClr val="002060"/>
                </a:solidFill>
                <a:latin typeface="Arial" charset="0"/>
                <a:cs typeface="Arial" charset="0"/>
              </a:rPr>
              <a:t> a eu recours à l’une de ses assurances dans l’année alors que </a:t>
            </a:r>
            <a:r>
              <a:rPr lang="fr-BE" sz="2133" dirty="0">
                <a:solidFill>
                  <a:srgbClr val="002060"/>
                </a:solidFill>
              </a:rPr>
              <a:t>1 sur 4 n’y a jamais eu recours.</a:t>
            </a:r>
            <a:endParaRPr lang="fr-BE" sz="2133" dirty="0">
              <a:solidFill>
                <a:srgbClr val="002060"/>
              </a:solidFill>
              <a:latin typeface="Arial" charset="0"/>
              <a:cs typeface="Arial" charset="0"/>
            </a:endParaRP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12" name="TextBox 11">
            <a:extLst>
              <a:ext uri="{FF2B5EF4-FFF2-40B4-BE49-F238E27FC236}">
                <a16:creationId xmlns:a16="http://schemas.microsoft.com/office/drawing/2014/main" id="{AAA40A30-B817-47E0-86A4-14E72C100C41}"/>
              </a:ext>
            </a:extLst>
          </p:cNvPr>
          <p:cNvSpPr txBox="1"/>
          <p:nvPr/>
        </p:nvSpPr>
        <p:spPr>
          <a:xfrm>
            <a:off x="1267112" y="2801485"/>
            <a:ext cx="912000" cy="379656"/>
          </a:xfrm>
          <a:prstGeom prst="rect">
            <a:avLst/>
          </a:prstGeom>
          <a:noFill/>
        </p:spPr>
        <p:txBody>
          <a:bodyPr wrap="square" rtlCol="0">
            <a:spAutoFit/>
          </a:bodyPr>
          <a:lstStyle/>
          <a:p>
            <a:pPr algn="ctr" defTabSz="1219170" fontAlgn="base">
              <a:spcBef>
                <a:spcPct val="0"/>
              </a:spcBef>
              <a:spcAft>
                <a:spcPct val="0"/>
              </a:spcAft>
              <a:defRPr/>
            </a:pPr>
            <a:r>
              <a:rPr lang="nl-NL" sz="1867" b="1" dirty="0">
                <a:solidFill>
                  <a:srgbClr val="00AEEF"/>
                </a:solidFill>
              </a:rPr>
              <a:t>21</a:t>
            </a:r>
            <a:r>
              <a:rPr lang="nl-NL" sz="1867" b="1" dirty="0">
                <a:solidFill>
                  <a:srgbClr val="00AEEF"/>
                </a:solidFill>
                <a:latin typeface="Arial" charset="0"/>
                <a:cs typeface="Arial" charset="0"/>
              </a:rPr>
              <a:t>%</a:t>
            </a:r>
          </a:p>
        </p:txBody>
      </p:sp>
      <p:sp>
        <p:nvSpPr>
          <p:cNvPr id="13" name="Accolade fermante 12">
            <a:extLst>
              <a:ext uri="{FF2B5EF4-FFF2-40B4-BE49-F238E27FC236}">
                <a16:creationId xmlns:a16="http://schemas.microsoft.com/office/drawing/2014/main" id="{A2C90A34-5C8C-46A8-9F72-83328BDB15B8}"/>
              </a:ext>
            </a:extLst>
          </p:cNvPr>
          <p:cNvSpPr/>
          <p:nvPr/>
        </p:nvSpPr>
        <p:spPr>
          <a:xfrm rot="10800000">
            <a:off x="2063553" y="2517011"/>
            <a:ext cx="414368" cy="1008000"/>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1219170" fontAlgn="base">
              <a:spcBef>
                <a:spcPct val="0"/>
              </a:spcBef>
              <a:spcAft>
                <a:spcPct val="0"/>
              </a:spcAft>
              <a:defRPr/>
            </a:pPr>
            <a:endParaRPr lang="fr-BE" sz="2400">
              <a:solidFill>
                <a:srgbClr val="00AEEF"/>
              </a:solidFill>
              <a:latin typeface="Calibri"/>
            </a:endParaRPr>
          </a:p>
        </p:txBody>
      </p:sp>
      <p:grpSp>
        <p:nvGrpSpPr>
          <p:cNvPr id="6" name="Group 5">
            <a:extLst>
              <a:ext uri="{FF2B5EF4-FFF2-40B4-BE49-F238E27FC236}">
                <a16:creationId xmlns:a16="http://schemas.microsoft.com/office/drawing/2014/main" id="{65357798-39E2-1C0A-D958-B74950B32A70}"/>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65962F14-5F7B-E2D1-91C4-53B84ACD37FC}"/>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9" name="Group 8">
              <a:extLst>
                <a:ext uri="{FF2B5EF4-FFF2-40B4-BE49-F238E27FC236}">
                  <a16:creationId xmlns:a16="http://schemas.microsoft.com/office/drawing/2014/main" id="{971A4FCD-972A-6668-8792-1CCF18003C5B}"/>
                </a:ext>
              </a:extLst>
            </p:cNvPr>
            <p:cNvGrpSpPr/>
            <p:nvPr/>
          </p:nvGrpSpPr>
          <p:grpSpPr>
            <a:xfrm>
              <a:off x="5580112" y="4922512"/>
              <a:ext cx="118976" cy="118976"/>
              <a:chOff x="3731385" y="5389270"/>
              <a:chExt cx="162000" cy="162000"/>
            </a:xfrm>
          </p:grpSpPr>
          <p:sp>
            <p:nvSpPr>
              <p:cNvPr id="21" name="Oval 20">
                <a:extLst>
                  <a:ext uri="{FF2B5EF4-FFF2-40B4-BE49-F238E27FC236}">
                    <a16:creationId xmlns:a16="http://schemas.microsoft.com/office/drawing/2014/main" id="{5D9B036B-98D8-9C86-8252-BC18743F89D1}"/>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3" name="Arrow: Right 22">
                <a:extLst>
                  <a:ext uri="{FF2B5EF4-FFF2-40B4-BE49-F238E27FC236}">
                    <a16:creationId xmlns:a16="http://schemas.microsoft.com/office/drawing/2014/main" id="{0C9F8546-22E9-BA17-8093-A438F8B60E94}"/>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4" name="Group 13">
              <a:extLst>
                <a:ext uri="{FF2B5EF4-FFF2-40B4-BE49-F238E27FC236}">
                  <a16:creationId xmlns:a16="http://schemas.microsoft.com/office/drawing/2014/main" id="{13C72557-F779-A5B5-C7F7-BDBAD438B0C0}"/>
                </a:ext>
              </a:extLst>
            </p:cNvPr>
            <p:cNvGrpSpPr/>
            <p:nvPr/>
          </p:nvGrpSpPr>
          <p:grpSpPr>
            <a:xfrm>
              <a:off x="6979382" y="4922511"/>
              <a:ext cx="118976" cy="118976"/>
              <a:chOff x="4954811" y="5389269"/>
              <a:chExt cx="162000" cy="162000"/>
            </a:xfrm>
          </p:grpSpPr>
          <p:sp>
            <p:nvSpPr>
              <p:cNvPr id="19" name="Oval 18">
                <a:extLst>
                  <a:ext uri="{FF2B5EF4-FFF2-40B4-BE49-F238E27FC236}">
                    <a16:creationId xmlns:a16="http://schemas.microsoft.com/office/drawing/2014/main" id="{73B58B5E-6182-171D-DC5B-E91B2B594FC9}"/>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D31584F9-D096-FE0D-FA4A-C0E0BF8DDDB6}"/>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8" name="TextBox 66">
              <a:extLst>
                <a:ext uri="{FF2B5EF4-FFF2-40B4-BE49-F238E27FC236}">
                  <a16:creationId xmlns:a16="http://schemas.microsoft.com/office/drawing/2014/main" id="{2DC2FCFC-04C6-17D9-2CE0-9664BFA4BA22}"/>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grpSp>
        <p:nvGrpSpPr>
          <p:cNvPr id="24" name="Group 23">
            <a:extLst>
              <a:ext uri="{FF2B5EF4-FFF2-40B4-BE49-F238E27FC236}">
                <a16:creationId xmlns:a16="http://schemas.microsoft.com/office/drawing/2014/main" id="{099E250F-F0E1-7F8F-FDAA-5DAD51294448}"/>
              </a:ext>
            </a:extLst>
          </p:cNvPr>
          <p:cNvGrpSpPr/>
          <p:nvPr/>
        </p:nvGrpSpPr>
        <p:grpSpPr>
          <a:xfrm>
            <a:off x="5737081" y="2516427"/>
            <a:ext cx="158635" cy="158635"/>
            <a:chOff x="7195406" y="3089433"/>
            <a:chExt cx="118976" cy="118976"/>
          </a:xfrm>
        </p:grpSpPr>
        <p:sp>
          <p:nvSpPr>
            <p:cNvPr id="25" name="Oval 24">
              <a:extLst>
                <a:ext uri="{FF2B5EF4-FFF2-40B4-BE49-F238E27FC236}">
                  <a16:creationId xmlns:a16="http://schemas.microsoft.com/office/drawing/2014/main" id="{B16893D0-060A-F720-44B3-507E72E1CD87}"/>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6" name="Arrow: Right 25">
              <a:extLst>
                <a:ext uri="{FF2B5EF4-FFF2-40B4-BE49-F238E27FC236}">
                  <a16:creationId xmlns:a16="http://schemas.microsoft.com/office/drawing/2014/main" id="{CE9E01A1-20DC-2BCA-A82C-991251A17C63}"/>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27" name="Group 26">
            <a:extLst>
              <a:ext uri="{FF2B5EF4-FFF2-40B4-BE49-F238E27FC236}">
                <a16:creationId xmlns:a16="http://schemas.microsoft.com/office/drawing/2014/main" id="{BD89A1B2-ECAC-D775-D846-B18369420A26}"/>
              </a:ext>
            </a:extLst>
          </p:cNvPr>
          <p:cNvGrpSpPr/>
          <p:nvPr/>
        </p:nvGrpSpPr>
        <p:grpSpPr>
          <a:xfrm>
            <a:off x="5999989" y="2857968"/>
            <a:ext cx="158635" cy="158635"/>
            <a:chOff x="7195406" y="3089433"/>
            <a:chExt cx="118976" cy="118976"/>
          </a:xfrm>
        </p:grpSpPr>
        <p:sp>
          <p:nvSpPr>
            <p:cNvPr id="28" name="Oval 27">
              <a:extLst>
                <a:ext uri="{FF2B5EF4-FFF2-40B4-BE49-F238E27FC236}">
                  <a16:creationId xmlns:a16="http://schemas.microsoft.com/office/drawing/2014/main" id="{3681BAE3-97DD-B42B-5E3B-B8FE3EE3E02F}"/>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9" name="Arrow: Right 28">
              <a:extLst>
                <a:ext uri="{FF2B5EF4-FFF2-40B4-BE49-F238E27FC236}">
                  <a16:creationId xmlns:a16="http://schemas.microsoft.com/office/drawing/2014/main" id="{2146952E-D5C8-D1C0-4162-D9D84350E75B}"/>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30" name="Group 29">
            <a:extLst>
              <a:ext uri="{FF2B5EF4-FFF2-40B4-BE49-F238E27FC236}">
                <a16:creationId xmlns:a16="http://schemas.microsoft.com/office/drawing/2014/main" id="{CD57AC7A-552E-99CC-78C0-65B9F1ABE654}"/>
              </a:ext>
            </a:extLst>
          </p:cNvPr>
          <p:cNvGrpSpPr/>
          <p:nvPr/>
        </p:nvGrpSpPr>
        <p:grpSpPr>
          <a:xfrm>
            <a:off x="6936773" y="5772557"/>
            <a:ext cx="158635" cy="158635"/>
            <a:chOff x="5436096" y="4136628"/>
            <a:chExt cx="118976" cy="118976"/>
          </a:xfrm>
        </p:grpSpPr>
        <p:sp>
          <p:nvSpPr>
            <p:cNvPr id="31" name="Oval 30">
              <a:extLst>
                <a:ext uri="{FF2B5EF4-FFF2-40B4-BE49-F238E27FC236}">
                  <a16:creationId xmlns:a16="http://schemas.microsoft.com/office/drawing/2014/main" id="{AC7E6E01-57EF-5C02-B20F-6B7DE105CD11}"/>
                </a:ext>
              </a:extLst>
            </p:cNvPr>
            <p:cNvSpPr/>
            <p:nvPr/>
          </p:nvSpPr>
          <p:spPr>
            <a:xfrm>
              <a:off x="5436096" y="4136628"/>
              <a:ext cx="118976" cy="118976"/>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32" name="Arrow: Right 31">
              <a:extLst>
                <a:ext uri="{FF2B5EF4-FFF2-40B4-BE49-F238E27FC236}">
                  <a16:creationId xmlns:a16="http://schemas.microsoft.com/office/drawing/2014/main" id="{25FD1CEC-422B-906D-6804-95A4ADE00653}"/>
                </a:ext>
              </a:extLst>
            </p:cNvPr>
            <p:cNvSpPr/>
            <p:nvPr/>
          </p:nvSpPr>
          <p:spPr>
            <a:xfrm rot="18900000">
              <a:off x="5449748" y="4161019"/>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3" name="TextBox 2">
            <a:extLst>
              <a:ext uri="{FF2B5EF4-FFF2-40B4-BE49-F238E27FC236}">
                <a16:creationId xmlns:a16="http://schemas.microsoft.com/office/drawing/2014/main" id="{0B7D6385-8C90-B88B-D2BE-3D9F0F02BA85}"/>
              </a:ext>
            </a:extLst>
          </p:cNvPr>
          <p:cNvSpPr txBox="1"/>
          <p:nvPr/>
        </p:nvSpPr>
        <p:spPr>
          <a:xfrm>
            <a:off x="527381" y="3140969"/>
            <a:ext cx="2064000" cy="256545"/>
          </a:xfrm>
          <a:prstGeom prst="rect">
            <a:avLst/>
          </a:prstGeom>
          <a:noFill/>
        </p:spPr>
        <p:txBody>
          <a:bodyPr wrap="square" rtlCol="0">
            <a:spAutoFit/>
          </a:bodyPr>
          <a:lstStyle/>
          <a:p>
            <a:pPr algn="ctr" defTabSz="1219170" fontAlgn="base">
              <a:spcBef>
                <a:spcPct val="0"/>
              </a:spcBef>
              <a:spcAft>
                <a:spcPct val="0"/>
              </a:spcAft>
              <a:defRPr/>
            </a:pPr>
            <a:r>
              <a:rPr lang="nl-NL" sz="1067" b="1" dirty="0" err="1">
                <a:solidFill>
                  <a:srgbClr val="00AEEF"/>
                </a:solidFill>
                <a:latin typeface="Arial" charset="0"/>
                <a:cs typeface="Arial" charset="0"/>
              </a:rPr>
              <a:t>Contre</a:t>
            </a:r>
            <a:r>
              <a:rPr lang="nl-NL" sz="1067" b="1" dirty="0">
                <a:solidFill>
                  <a:srgbClr val="00AEEF"/>
                </a:solidFill>
                <a:latin typeface="Arial" charset="0"/>
                <a:cs typeface="Arial" charset="0"/>
              </a:rPr>
              <a:t> 29% en 2022</a:t>
            </a:r>
          </a:p>
        </p:txBody>
      </p:sp>
      <p:grpSp>
        <p:nvGrpSpPr>
          <p:cNvPr id="43" name="Group 42">
            <a:extLst>
              <a:ext uri="{FF2B5EF4-FFF2-40B4-BE49-F238E27FC236}">
                <a16:creationId xmlns:a16="http://schemas.microsoft.com/office/drawing/2014/main" id="{B7177345-71B8-6164-ECD5-938450FF64AE}"/>
              </a:ext>
            </a:extLst>
          </p:cNvPr>
          <p:cNvGrpSpPr/>
          <p:nvPr/>
        </p:nvGrpSpPr>
        <p:grpSpPr>
          <a:xfrm>
            <a:off x="1946297" y="2822232"/>
            <a:ext cx="158635" cy="158635"/>
            <a:chOff x="7195406" y="3089433"/>
            <a:chExt cx="118976" cy="118976"/>
          </a:xfrm>
        </p:grpSpPr>
        <p:sp>
          <p:nvSpPr>
            <p:cNvPr id="44" name="Oval 43">
              <a:extLst>
                <a:ext uri="{FF2B5EF4-FFF2-40B4-BE49-F238E27FC236}">
                  <a16:creationId xmlns:a16="http://schemas.microsoft.com/office/drawing/2014/main" id="{64B685DF-29D7-5095-D4B0-1B7ED9904425}"/>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45" name="Arrow: Right 44">
              <a:extLst>
                <a:ext uri="{FF2B5EF4-FFF2-40B4-BE49-F238E27FC236}">
                  <a16:creationId xmlns:a16="http://schemas.microsoft.com/office/drawing/2014/main" id="{88B895BF-A14C-99FC-247A-2B94E15C32AC}"/>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Tree>
    <p:extLst>
      <p:ext uri="{BB962C8B-B14F-4D97-AF65-F5344CB8AC3E}">
        <p14:creationId xmlns:p14="http://schemas.microsoft.com/office/powerpoint/2010/main" val="3028437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16</a:t>
            </a:fld>
            <a:endParaRPr lang="nl-BE" b="0" dirty="0">
              <a:solidFill>
                <a:prstClr val="black">
                  <a:lumMod val="50000"/>
                  <a:lumOff val="50000"/>
                </a:prstClr>
              </a:solidFill>
            </a:endParaRPr>
          </a:p>
        </p:txBody>
      </p:sp>
      <p:sp>
        <p:nvSpPr>
          <p:cNvPr id="4" name="Titre 3"/>
          <p:cNvSpPr>
            <a:spLocks noGrp="1"/>
          </p:cNvSpPr>
          <p:nvPr>
            <p:ph type="title"/>
          </p:nvPr>
        </p:nvSpPr>
        <p:spPr>
          <a:xfrm>
            <a:off x="604801" y="604801"/>
            <a:ext cx="10968890" cy="430401"/>
          </a:xfrm>
        </p:spPr>
        <p:txBody>
          <a:bodyPr/>
          <a:lstStyle/>
          <a:p>
            <a:pPr defTabSz="609585">
              <a:lnSpc>
                <a:spcPct val="100000"/>
              </a:lnSpc>
              <a:defRPr/>
            </a:pPr>
            <a:r>
              <a:rPr lang="fr-FR" sz="2400" dirty="0"/>
              <a:t>Qu’attendez-vous prioritairement de votre intermédiaire/compagnie d'assurances? </a:t>
            </a: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368300"/>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Ce qui prime, c’est avant tout un bon rapport qualité/prix de la part de l’intermédiaire / la compagnie d'assurances.</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815413" y="2096465"/>
          <a:ext cx="7776864" cy="395688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9CFC9060-AAE0-5439-CE6B-023937919302}"/>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F6660154-C5C7-42EC-39DE-9BA26CAD93E0}"/>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9" name="Group 8">
              <a:extLst>
                <a:ext uri="{FF2B5EF4-FFF2-40B4-BE49-F238E27FC236}">
                  <a16:creationId xmlns:a16="http://schemas.microsoft.com/office/drawing/2014/main" id="{FC78D459-5A6F-3D65-1125-D755A5D84803}"/>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534B8A68-DAFC-5CB0-859A-659EAB083359}"/>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94AA0B74-14A5-E1EF-933C-0623FA31E53D}"/>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2" name="Group 11">
              <a:extLst>
                <a:ext uri="{FF2B5EF4-FFF2-40B4-BE49-F238E27FC236}">
                  <a16:creationId xmlns:a16="http://schemas.microsoft.com/office/drawing/2014/main" id="{8AE7DB87-C831-C84B-7B94-5850576DDECA}"/>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43039F3B-E1BD-3708-E725-393E9A587EDC}"/>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18" name="Arrow: Right 17">
                <a:extLst>
                  <a:ext uri="{FF2B5EF4-FFF2-40B4-BE49-F238E27FC236}">
                    <a16:creationId xmlns:a16="http://schemas.microsoft.com/office/drawing/2014/main" id="{50698499-2CBE-2FAA-C491-8BB7ADBF7AB6}"/>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4" name="TextBox 66">
              <a:extLst>
                <a:ext uri="{FF2B5EF4-FFF2-40B4-BE49-F238E27FC236}">
                  <a16:creationId xmlns:a16="http://schemas.microsoft.com/office/drawing/2014/main" id="{990B3291-A21E-CF6B-32C3-29126DA80B0E}"/>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3147298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Les Belges et la digitalisation </a:t>
            </a:r>
            <a:br>
              <a:rPr lang="fr-BE" dirty="0"/>
            </a:br>
            <a:r>
              <a:rPr lang="fr-BE" dirty="0"/>
              <a:t>des assurances</a:t>
            </a:r>
            <a:br>
              <a:rPr lang="fr-BE" dirty="0"/>
            </a:br>
            <a:br>
              <a:rPr lang="fr-BE" dirty="0"/>
            </a:br>
            <a:br>
              <a:rPr lang="fr-BE" dirty="0"/>
            </a:br>
            <a:endParaRPr lang="fr-BE" dirty="0"/>
          </a:p>
        </p:txBody>
      </p:sp>
    </p:spTree>
    <p:extLst>
      <p:ext uri="{BB962C8B-B14F-4D97-AF65-F5344CB8AC3E}">
        <p14:creationId xmlns:p14="http://schemas.microsoft.com/office/powerpoint/2010/main" val="29518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18</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t>Parmi ces affirmations relatives à la digitalisation des assurances (càd souscrire à des assurances ou déclarer un sinistre en ligne), laquelle vous correspond le mieux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Total (n=1086)</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719558"/>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rPr>
              <a:t>Pour la majorité des Belges, l</a:t>
            </a:r>
            <a:r>
              <a:rPr lang="fr-FR" sz="2133" dirty="0">
                <a:solidFill>
                  <a:srgbClr val="002060"/>
                </a:solidFill>
              </a:rPr>
              <a:t>a digitalisation du secteur des assurances correspond à leurs attentes mais ils souhaitent encore un contact humain.</a:t>
            </a:r>
            <a:endParaRPr lang="fr-BE" sz="2133" dirty="0">
              <a:solidFill>
                <a:srgbClr val="002060"/>
              </a:solidFill>
              <a:latin typeface="Arial" charset="0"/>
              <a:cs typeface="Arial" charset="0"/>
            </a:endParaRPr>
          </a:p>
        </p:txBody>
      </p:sp>
      <p:sp>
        <p:nvSpPr>
          <p:cNvPr id="11" name="ZoneTexte 10">
            <a:extLst>
              <a:ext uri="{FF2B5EF4-FFF2-40B4-BE49-F238E27FC236}">
                <a16:creationId xmlns:a16="http://schemas.microsoft.com/office/drawing/2014/main" id="{2B7FE591-BC38-4552-92B5-119595913893}"/>
              </a:ext>
            </a:extLst>
          </p:cNvPr>
          <p:cNvSpPr txBox="1"/>
          <p:nvPr/>
        </p:nvSpPr>
        <p:spPr>
          <a:xfrm>
            <a:off x="5663349" y="2540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815414" y="2096465"/>
          <a:ext cx="9658341" cy="4186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3654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19</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Votre intermédiaire/compagnie d'assurances vous permet-il/elle de souscrire à des assurances en ligne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466884"/>
            <a:ext cx="10804589"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rPr>
              <a:t>Près de la moitié des Belges ont la possibilité </a:t>
            </a:r>
            <a:r>
              <a:rPr lang="fr-FR" sz="2133" dirty="0">
                <a:solidFill>
                  <a:srgbClr val="002060"/>
                </a:solidFill>
              </a:rPr>
              <a:t>de souscrire à des assurances en ligne</a:t>
            </a:r>
            <a:r>
              <a:rPr lang="fr-BE" sz="2133" dirty="0">
                <a:solidFill>
                  <a:srgbClr val="002060"/>
                </a:solidFill>
                <a:latin typeface="Arial" charset="0"/>
                <a:cs typeface="Arial" charset="0"/>
              </a:rPr>
              <a:t>.</a:t>
            </a: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92D58E12-A158-43A2-805F-2E1E61127D7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a:t>
            </a:r>
            <a:r>
              <a:rPr lang="nl-BE" sz="1200" dirty="0">
                <a:solidFill>
                  <a:srgbClr val="0A3365"/>
                </a:solidFill>
                <a:latin typeface="Arial" panose="020B0604020202020204" pitchFamily="34" charset="0"/>
                <a:cs typeface="Arial" panose="020B0604020202020204" pitchFamily="34" charset="0"/>
              </a:rPr>
              <a:t>e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3" name="ZoneTexte 28">
            <a:extLst>
              <a:ext uri="{FF2B5EF4-FFF2-40B4-BE49-F238E27FC236}">
                <a16:creationId xmlns:a16="http://schemas.microsoft.com/office/drawing/2014/main" id="{18E3DF31-C749-49E8-A979-6A77EC691947}"/>
              </a:ext>
            </a:extLst>
          </p:cNvPr>
          <p:cNvSpPr txBox="1"/>
          <p:nvPr/>
        </p:nvSpPr>
        <p:spPr>
          <a:xfrm>
            <a:off x="4583315" y="5667153"/>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16" name="ZoneTexte 29">
            <a:extLst>
              <a:ext uri="{FF2B5EF4-FFF2-40B4-BE49-F238E27FC236}">
                <a16:creationId xmlns:a16="http://schemas.microsoft.com/office/drawing/2014/main" id="{9C4E5BD7-C889-4FA1-A031-E6F23D89668D}"/>
              </a:ext>
            </a:extLst>
          </p:cNvPr>
          <p:cNvSpPr txBox="1"/>
          <p:nvPr/>
        </p:nvSpPr>
        <p:spPr>
          <a:xfrm>
            <a:off x="7152117" y="3873344"/>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2" name="ZoneTexte 28">
            <a:extLst>
              <a:ext uri="{FF2B5EF4-FFF2-40B4-BE49-F238E27FC236}">
                <a16:creationId xmlns:a16="http://schemas.microsoft.com/office/drawing/2014/main" id="{A7B9095F-D0E5-6F32-E248-A101B3B566D4}"/>
              </a:ext>
            </a:extLst>
          </p:cNvPr>
          <p:cNvSpPr txBox="1"/>
          <p:nvPr/>
        </p:nvSpPr>
        <p:spPr>
          <a:xfrm>
            <a:off x="1222871" y="3388940"/>
            <a:ext cx="3341871" cy="379656"/>
          </a:xfrm>
          <a:prstGeom prst="rect">
            <a:avLst/>
          </a:prstGeom>
          <a:noFill/>
        </p:spPr>
        <p:txBody>
          <a:bodyPr wrap="square" rtlCol="0">
            <a:spAutoFit/>
          </a:bodyPr>
          <a:lstStyle/>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Je ne sais pas</a:t>
            </a:r>
          </a:p>
        </p:txBody>
      </p:sp>
    </p:spTree>
    <p:extLst>
      <p:ext uri="{BB962C8B-B14F-4D97-AF65-F5344CB8AC3E}">
        <p14:creationId xmlns:p14="http://schemas.microsoft.com/office/powerpoint/2010/main" val="392897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Description de l’échantillon</a:t>
            </a:r>
            <a:br>
              <a:rPr lang="fr-BE" dirty="0"/>
            </a:br>
            <a:endParaRPr lang="fr-BE" dirty="0"/>
          </a:p>
        </p:txBody>
      </p:sp>
    </p:spTree>
    <p:extLst>
      <p:ext uri="{BB962C8B-B14F-4D97-AF65-F5344CB8AC3E}">
        <p14:creationId xmlns:p14="http://schemas.microsoft.com/office/powerpoint/2010/main" val="3642013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20</a:t>
            </a:fld>
            <a:endParaRPr lang="nl-BE" b="0" dirty="0">
              <a:solidFill>
                <a:prstClr val="black">
                  <a:lumMod val="50000"/>
                  <a:lumOff val="50000"/>
                </a:prstClr>
              </a:solidFill>
            </a:endParaRPr>
          </a:p>
        </p:txBody>
      </p:sp>
      <p:sp>
        <p:nvSpPr>
          <p:cNvPr id="4" name="Titre 3"/>
          <p:cNvSpPr>
            <a:spLocks noGrp="1"/>
          </p:cNvSpPr>
          <p:nvPr>
            <p:ph type="title"/>
          </p:nvPr>
        </p:nvSpPr>
        <p:spPr>
          <a:xfrm>
            <a:off x="604800" y="604801"/>
            <a:ext cx="10200195" cy="442121"/>
          </a:xfrm>
        </p:spPr>
        <p:txBody>
          <a:bodyPr/>
          <a:lstStyle/>
          <a:p>
            <a:pPr defTabSz="609585">
              <a:lnSpc>
                <a:spcPct val="100000"/>
              </a:lnSpc>
              <a:defRPr/>
            </a:pPr>
            <a:r>
              <a:rPr lang="fr-FR" sz="2400" dirty="0"/>
              <a:t>Via quel canal avez-vous souscrit à votre assurance la plus récente ?</a:t>
            </a:r>
            <a:br>
              <a:rPr lang="fr-FR" sz="2400" dirty="0"/>
            </a:b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0" y="1250390"/>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rPr>
              <a:t>L</a:t>
            </a:r>
            <a:r>
              <a:rPr lang="fr-BE" sz="2133" dirty="0">
                <a:solidFill>
                  <a:srgbClr val="002060"/>
                </a:solidFill>
                <a:latin typeface="Arial" charset="0"/>
                <a:cs typeface="Arial" charset="0"/>
              </a:rPr>
              <a:t>a moitié des Belges ont souscrit leur dernière assurance physiquement, en se rendant dans leur bureau d’assurance contre 1 sur 5 digitalement.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815413" y="2096465"/>
          <a:ext cx="7776864" cy="3956888"/>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a:extLst>
              <a:ext uri="{FF2B5EF4-FFF2-40B4-BE49-F238E27FC236}">
                <a16:creationId xmlns:a16="http://schemas.microsoft.com/office/drawing/2014/main" id="{14F1DDB5-6895-0422-F224-287051417A9C}"/>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08C417E1-FDC6-C1D3-6261-EDD9A9B596E6}"/>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9" name="Group 8">
              <a:extLst>
                <a:ext uri="{FF2B5EF4-FFF2-40B4-BE49-F238E27FC236}">
                  <a16:creationId xmlns:a16="http://schemas.microsoft.com/office/drawing/2014/main" id="{635EC8E8-FCC7-8D8E-C088-9D4057177943}"/>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D27CCA33-D10B-E920-D56B-7B852CF193D8}"/>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A4718D1C-E259-9B2C-A036-7EB18E1CCE5C}"/>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2" name="Group 11">
              <a:extLst>
                <a:ext uri="{FF2B5EF4-FFF2-40B4-BE49-F238E27FC236}">
                  <a16:creationId xmlns:a16="http://schemas.microsoft.com/office/drawing/2014/main" id="{FCDB71FC-F0BE-C20C-76EC-722E181F3706}"/>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A677E68D-C40A-1CF1-0AF9-EF21090992B0}"/>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18" name="Arrow: Right 17">
                <a:extLst>
                  <a:ext uri="{FF2B5EF4-FFF2-40B4-BE49-F238E27FC236}">
                    <a16:creationId xmlns:a16="http://schemas.microsoft.com/office/drawing/2014/main" id="{5EA740B1-06A0-CC4E-4341-3715CF263B04}"/>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4" name="TextBox 66">
              <a:extLst>
                <a:ext uri="{FF2B5EF4-FFF2-40B4-BE49-F238E27FC236}">
                  <a16:creationId xmlns:a16="http://schemas.microsoft.com/office/drawing/2014/main" id="{B75F538E-B23D-F7D1-D83B-877D9903E791}"/>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grpSp>
        <p:nvGrpSpPr>
          <p:cNvPr id="21" name="Group 20">
            <a:extLst>
              <a:ext uri="{FF2B5EF4-FFF2-40B4-BE49-F238E27FC236}">
                <a16:creationId xmlns:a16="http://schemas.microsoft.com/office/drawing/2014/main" id="{63BEA711-6965-1090-429E-22157C70BFFB}"/>
              </a:ext>
            </a:extLst>
          </p:cNvPr>
          <p:cNvGrpSpPr/>
          <p:nvPr/>
        </p:nvGrpSpPr>
        <p:grpSpPr>
          <a:xfrm>
            <a:off x="7021837" y="2626645"/>
            <a:ext cx="158635" cy="158635"/>
            <a:chOff x="7195406" y="3089433"/>
            <a:chExt cx="118976" cy="118976"/>
          </a:xfrm>
        </p:grpSpPr>
        <p:sp>
          <p:nvSpPr>
            <p:cNvPr id="23" name="Oval 22">
              <a:extLst>
                <a:ext uri="{FF2B5EF4-FFF2-40B4-BE49-F238E27FC236}">
                  <a16:creationId xmlns:a16="http://schemas.microsoft.com/office/drawing/2014/main" id="{758B66C4-A742-2B37-14CA-869F0DC29954}"/>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4" name="Arrow: Right 23">
              <a:extLst>
                <a:ext uri="{FF2B5EF4-FFF2-40B4-BE49-F238E27FC236}">
                  <a16:creationId xmlns:a16="http://schemas.microsoft.com/office/drawing/2014/main" id="{7A48BF0A-EDFA-D1F3-8C26-689F343668EF}"/>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Tree>
    <p:extLst>
      <p:ext uri="{BB962C8B-B14F-4D97-AF65-F5344CB8AC3E}">
        <p14:creationId xmlns:p14="http://schemas.microsoft.com/office/powerpoint/2010/main" val="389979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74686" y="2353871"/>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21</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xfrm>
            <a:off x="604800" y="604801"/>
            <a:ext cx="10804589" cy="445861"/>
          </a:xfrm>
        </p:spPr>
        <p:txBody>
          <a:bodyPr/>
          <a:lstStyle/>
          <a:p>
            <a:r>
              <a:rPr lang="fr-FR" sz="2400" dirty="0"/>
              <a:t>Savez-vous s’il est possible de souscrire une assurance 100% digitalement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4241267" y="5140154"/>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7431751" y="3102735"/>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328662"/>
            <a:ext cx="10804589"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La moitié des Belges sait qu’il est possible de souscrire une assurance 100% digitalement.</a:t>
            </a:r>
          </a:p>
        </p:txBody>
      </p:sp>
      <p:sp>
        <p:nvSpPr>
          <p:cNvPr id="16" name="ZoneTexte 28">
            <a:extLst>
              <a:ext uri="{FF2B5EF4-FFF2-40B4-BE49-F238E27FC236}">
                <a16:creationId xmlns:a16="http://schemas.microsoft.com/office/drawing/2014/main" id="{B4A081C1-2E67-4FE2-A8D0-5B193D6628C3}"/>
              </a:ext>
            </a:extLst>
          </p:cNvPr>
          <p:cNvSpPr txBox="1"/>
          <p:nvPr/>
        </p:nvSpPr>
        <p:spPr>
          <a:xfrm>
            <a:off x="2877685" y="2942867"/>
            <a:ext cx="2204484" cy="666977"/>
          </a:xfrm>
          <a:prstGeom prst="rect">
            <a:avLst/>
          </a:prstGeom>
          <a:noFill/>
        </p:spPr>
        <p:txBody>
          <a:bodyPr wrap="square" rtlCol="0">
            <a:spAutoFit/>
          </a:bodyPr>
          <a:lstStyle/>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Je ne sais </a:t>
            </a:r>
          </a:p>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pas</a:t>
            </a:r>
          </a:p>
        </p:txBody>
      </p:sp>
      <p:sp>
        <p:nvSpPr>
          <p:cNvPr id="17" name="Text Placeholder 3">
            <a:extLst>
              <a:ext uri="{FF2B5EF4-FFF2-40B4-BE49-F238E27FC236}">
                <a16:creationId xmlns:a16="http://schemas.microsoft.com/office/drawing/2014/main" id="{908011F4-4B4F-4795-B534-7D41DA0CCB68}"/>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Total (n=1086)</a:t>
            </a:r>
          </a:p>
        </p:txBody>
      </p:sp>
      <p:sp>
        <p:nvSpPr>
          <p:cNvPr id="3" name="Rectangle: Rounded Corners 2">
            <a:extLst>
              <a:ext uri="{FF2B5EF4-FFF2-40B4-BE49-F238E27FC236}">
                <a16:creationId xmlns:a16="http://schemas.microsoft.com/office/drawing/2014/main" id="{33314EFA-4CA6-9CB0-971B-2694C3E3F0CE}"/>
              </a:ext>
            </a:extLst>
          </p:cNvPr>
          <p:cNvSpPr/>
          <p:nvPr/>
        </p:nvSpPr>
        <p:spPr>
          <a:xfrm>
            <a:off x="794805" y="2261614"/>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4" name="Chart 18">
            <a:extLst>
              <a:ext uri="{FF2B5EF4-FFF2-40B4-BE49-F238E27FC236}">
                <a16:creationId xmlns:a16="http://schemas.microsoft.com/office/drawing/2014/main" id="{B0AB5068-B02B-FB02-CFAF-70522EE77883}"/>
              </a:ext>
            </a:extLst>
          </p:cNvPr>
          <p:cNvGraphicFramePr/>
          <p:nvPr/>
        </p:nvGraphicFramePr>
        <p:xfrm>
          <a:off x="815414" y="2240747"/>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FC57A0F4-D6BB-C6A7-D3E7-96B239727CE0}"/>
              </a:ext>
            </a:extLst>
          </p:cNvPr>
          <p:cNvSpPr txBox="1"/>
          <p:nvPr/>
        </p:nvSpPr>
        <p:spPr>
          <a:xfrm>
            <a:off x="1372846" y="2876338"/>
            <a:ext cx="863041" cy="461665"/>
          </a:xfrm>
          <a:prstGeom prst="rect">
            <a:avLst/>
          </a:prstGeom>
          <a:noFill/>
        </p:spPr>
        <p:txBody>
          <a:bodyPr wrap="square" rtlCol="0">
            <a:spAutoFit/>
          </a:bodyPr>
          <a:lstStyle/>
          <a:p>
            <a:pPr algn="ctr"/>
            <a:r>
              <a:rPr lang="fr-BE" sz="1333" dirty="0"/>
              <a:t>2022</a:t>
            </a:r>
          </a:p>
          <a:p>
            <a:pPr algn="ctr"/>
            <a:r>
              <a:rPr lang="fr-BE" sz="1067" dirty="0"/>
              <a:t>N=1057</a:t>
            </a:r>
          </a:p>
        </p:txBody>
      </p:sp>
      <p:grpSp>
        <p:nvGrpSpPr>
          <p:cNvPr id="8" name="Group 7">
            <a:extLst>
              <a:ext uri="{FF2B5EF4-FFF2-40B4-BE49-F238E27FC236}">
                <a16:creationId xmlns:a16="http://schemas.microsoft.com/office/drawing/2014/main" id="{83B45ACC-BE95-AD75-C71F-3B80F5FDB525}"/>
              </a:ext>
            </a:extLst>
          </p:cNvPr>
          <p:cNvGrpSpPr/>
          <p:nvPr/>
        </p:nvGrpSpPr>
        <p:grpSpPr>
          <a:xfrm>
            <a:off x="7440149" y="6501329"/>
            <a:ext cx="3893267" cy="235897"/>
            <a:chOff x="5580112" y="4876006"/>
            <a:chExt cx="2919950" cy="176923"/>
          </a:xfrm>
        </p:grpSpPr>
        <p:sp>
          <p:nvSpPr>
            <p:cNvPr id="12" name="TextBox 54">
              <a:extLst>
                <a:ext uri="{FF2B5EF4-FFF2-40B4-BE49-F238E27FC236}">
                  <a16:creationId xmlns:a16="http://schemas.microsoft.com/office/drawing/2014/main" id="{84DA4410-FBD6-F60C-F06E-2E6A3C237C29}"/>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3" name="Group 12">
              <a:extLst>
                <a:ext uri="{FF2B5EF4-FFF2-40B4-BE49-F238E27FC236}">
                  <a16:creationId xmlns:a16="http://schemas.microsoft.com/office/drawing/2014/main" id="{26252E00-FAD9-F0B0-36E2-EBD58859AA97}"/>
                </a:ext>
              </a:extLst>
            </p:cNvPr>
            <p:cNvGrpSpPr/>
            <p:nvPr/>
          </p:nvGrpSpPr>
          <p:grpSpPr>
            <a:xfrm>
              <a:off x="5580112" y="4922512"/>
              <a:ext cx="118976" cy="118976"/>
              <a:chOff x="3731385" y="5389270"/>
              <a:chExt cx="162000" cy="162000"/>
            </a:xfrm>
          </p:grpSpPr>
          <p:sp>
            <p:nvSpPr>
              <p:cNvPr id="22" name="Oval 21">
                <a:extLst>
                  <a:ext uri="{FF2B5EF4-FFF2-40B4-BE49-F238E27FC236}">
                    <a16:creationId xmlns:a16="http://schemas.microsoft.com/office/drawing/2014/main" id="{1A041934-5927-1A8B-6426-2C5E1EB8E482}"/>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3" name="Arrow: Right 22">
                <a:extLst>
                  <a:ext uri="{FF2B5EF4-FFF2-40B4-BE49-F238E27FC236}">
                    <a16:creationId xmlns:a16="http://schemas.microsoft.com/office/drawing/2014/main" id="{E0DC4D11-78CC-141A-7D83-047D884E08F8}"/>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8" name="Group 17">
              <a:extLst>
                <a:ext uri="{FF2B5EF4-FFF2-40B4-BE49-F238E27FC236}">
                  <a16:creationId xmlns:a16="http://schemas.microsoft.com/office/drawing/2014/main" id="{B192D551-A5DE-6502-123C-A41F6B3E1D3D}"/>
                </a:ext>
              </a:extLst>
            </p:cNvPr>
            <p:cNvGrpSpPr/>
            <p:nvPr/>
          </p:nvGrpSpPr>
          <p:grpSpPr>
            <a:xfrm>
              <a:off x="6979382" y="4922511"/>
              <a:ext cx="118976" cy="118976"/>
              <a:chOff x="4954811" y="5389269"/>
              <a:chExt cx="162000" cy="162000"/>
            </a:xfrm>
          </p:grpSpPr>
          <p:sp>
            <p:nvSpPr>
              <p:cNvPr id="20" name="Oval 19">
                <a:extLst>
                  <a:ext uri="{FF2B5EF4-FFF2-40B4-BE49-F238E27FC236}">
                    <a16:creationId xmlns:a16="http://schemas.microsoft.com/office/drawing/2014/main" id="{72D1BEF2-90D3-AD08-B7A9-B9B3EF4BF017}"/>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1" name="Arrow: Right 20">
                <a:extLst>
                  <a:ext uri="{FF2B5EF4-FFF2-40B4-BE49-F238E27FC236}">
                    <a16:creationId xmlns:a16="http://schemas.microsoft.com/office/drawing/2014/main" id="{EC80442C-A78C-3F8F-94B4-4159BDA3FB19}"/>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9" name="TextBox 66">
              <a:extLst>
                <a:ext uri="{FF2B5EF4-FFF2-40B4-BE49-F238E27FC236}">
                  <a16:creationId xmlns:a16="http://schemas.microsoft.com/office/drawing/2014/main" id="{4EE38A11-7ED0-17EF-04C3-034AC0DD1863}"/>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1469961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74686" y="2353871"/>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22</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Avez-vous déjà contracté une assurance 100% digitalement?</a:t>
            </a:r>
            <a:br>
              <a:rPr lang="fr-FR" sz="2400" dirty="0"/>
            </a:br>
            <a:endParaRPr lang="fr-FR"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3695734" y="3936394"/>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7532192" y="4018511"/>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256134"/>
            <a:ext cx="10804589"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Plus d’un quart des assurés a </a:t>
            </a:r>
            <a:r>
              <a:rPr lang="fr-FR" sz="2133" dirty="0">
                <a:solidFill>
                  <a:srgbClr val="002060"/>
                </a:solidFill>
                <a:latin typeface="Arial" charset="0"/>
                <a:cs typeface="Arial" charset="0"/>
              </a:rPr>
              <a:t>déjà contracté une assurance 100% digitalement.</a:t>
            </a:r>
            <a:endParaRPr lang="fr-BE" sz="2133" dirty="0">
              <a:solidFill>
                <a:srgbClr val="002060"/>
              </a:solidFill>
              <a:latin typeface="Arial" charset="0"/>
              <a:cs typeface="Arial" charset="0"/>
            </a:endParaRPr>
          </a:p>
        </p:txBody>
      </p:sp>
      <p:sp>
        <p:nvSpPr>
          <p:cNvPr id="17" name="Text Placeholder 3">
            <a:extLst>
              <a:ext uri="{FF2B5EF4-FFF2-40B4-BE49-F238E27FC236}">
                <a16:creationId xmlns:a16="http://schemas.microsoft.com/office/drawing/2014/main" id="{908011F4-4B4F-4795-B534-7D41DA0CCB68}"/>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2" name="Rectangle: Rounded Corners 1">
            <a:extLst>
              <a:ext uri="{FF2B5EF4-FFF2-40B4-BE49-F238E27FC236}">
                <a16:creationId xmlns:a16="http://schemas.microsoft.com/office/drawing/2014/main" id="{0E5F15F9-A651-E096-D75D-A957727ACF7E}"/>
              </a:ext>
            </a:extLst>
          </p:cNvPr>
          <p:cNvSpPr/>
          <p:nvPr/>
        </p:nvSpPr>
        <p:spPr>
          <a:xfrm>
            <a:off x="815414" y="2030575"/>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0742A797-F06E-0640-9549-79EEDD370881}"/>
              </a:ext>
            </a:extLst>
          </p:cNvPr>
          <p:cNvGraphicFramePr/>
          <p:nvPr/>
        </p:nvGraphicFramePr>
        <p:xfrm>
          <a:off x="815414" y="2009708"/>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28AE3D46-BA3D-ADDB-42B1-9E91BD2D618C}"/>
              </a:ext>
            </a:extLst>
          </p:cNvPr>
          <p:cNvSpPr txBox="1"/>
          <p:nvPr/>
        </p:nvSpPr>
        <p:spPr>
          <a:xfrm>
            <a:off x="1393456" y="2645300"/>
            <a:ext cx="863041" cy="461665"/>
          </a:xfrm>
          <a:prstGeom prst="rect">
            <a:avLst/>
          </a:prstGeom>
          <a:noFill/>
        </p:spPr>
        <p:txBody>
          <a:bodyPr wrap="square" rtlCol="0">
            <a:spAutoFit/>
          </a:bodyPr>
          <a:lstStyle/>
          <a:p>
            <a:pPr algn="ctr"/>
            <a:r>
              <a:rPr lang="fr-BE" sz="1333" dirty="0"/>
              <a:t>2022</a:t>
            </a:r>
          </a:p>
          <a:p>
            <a:pPr algn="ctr"/>
            <a:r>
              <a:rPr lang="fr-BE" sz="1067" dirty="0"/>
              <a:t>N=998</a:t>
            </a:r>
          </a:p>
        </p:txBody>
      </p:sp>
      <p:grpSp>
        <p:nvGrpSpPr>
          <p:cNvPr id="8" name="Group 7">
            <a:extLst>
              <a:ext uri="{FF2B5EF4-FFF2-40B4-BE49-F238E27FC236}">
                <a16:creationId xmlns:a16="http://schemas.microsoft.com/office/drawing/2014/main" id="{AAFC2506-3A74-6C59-291D-416ED18FB85E}"/>
              </a:ext>
            </a:extLst>
          </p:cNvPr>
          <p:cNvGrpSpPr/>
          <p:nvPr/>
        </p:nvGrpSpPr>
        <p:grpSpPr>
          <a:xfrm>
            <a:off x="7440149" y="6501329"/>
            <a:ext cx="3893267" cy="235897"/>
            <a:chOff x="5580112" y="4876006"/>
            <a:chExt cx="2919950" cy="176923"/>
          </a:xfrm>
        </p:grpSpPr>
        <p:sp>
          <p:nvSpPr>
            <p:cNvPr id="12" name="TextBox 54">
              <a:extLst>
                <a:ext uri="{FF2B5EF4-FFF2-40B4-BE49-F238E27FC236}">
                  <a16:creationId xmlns:a16="http://schemas.microsoft.com/office/drawing/2014/main" id="{A7AE83BB-DAA9-A2E4-6B6F-A198063CBA2B}"/>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5" name="Group 14">
              <a:extLst>
                <a:ext uri="{FF2B5EF4-FFF2-40B4-BE49-F238E27FC236}">
                  <a16:creationId xmlns:a16="http://schemas.microsoft.com/office/drawing/2014/main" id="{7D41DB9B-F20E-4D18-8E73-6A80C000C315}"/>
                </a:ext>
              </a:extLst>
            </p:cNvPr>
            <p:cNvGrpSpPr/>
            <p:nvPr/>
          </p:nvGrpSpPr>
          <p:grpSpPr>
            <a:xfrm>
              <a:off x="5580112" y="4922512"/>
              <a:ext cx="118976" cy="118976"/>
              <a:chOff x="3731385" y="5389270"/>
              <a:chExt cx="162000" cy="162000"/>
            </a:xfrm>
          </p:grpSpPr>
          <p:sp>
            <p:nvSpPr>
              <p:cNvPr id="21" name="Oval 20">
                <a:extLst>
                  <a:ext uri="{FF2B5EF4-FFF2-40B4-BE49-F238E27FC236}">
                    <a16:creationId xmlns:a16="http://schemas.microsoft.com/office/drawing/2014/main" id="{65777BB6-9FBF-2432-D8A5-88D1E23F059E}"/>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2" name="Arrow: Right 21">
                <a:extLst>
                  <a:ext uri="{FF2B5EF4-FFF2-40B4-BE49-F238E27FC236}">
                    <a16:creationId xmlns:a16="http://schemas.microsoft.com/office/drawing/2014/main" id="{920AC8FA-DB0B-A9F1-7394-96616179F5F4}"/>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6" name="Group 15">
              <a:extLst>
                <a:ext uri="{FF2B5EF4-FFF2-40B4-BE49-F238E27FC236}">
                  <a16:creationId xmlns:a16="http://schemas.microsoft.com/office/drawing/2014/main" id="{F704F3A9-7B77-D546-6745-C3AB84D7DAAF}"/>
                </a:ext>
              </a:extLst>
            </p:cNvPr>
            <p:cNvGrpSpPr/>
            <p:nvPr/>
          </p:nvGrpSpPr>
          <p:grpSpPr>
            <a:xfrm>
              <a:off x="6979382" y="4922511"/>
              <a:ext cx="118976" cy="118976"/>
              <a:chOff x="4954811" y="5389269"/>
              <a:chExt cx="162000" cy="162000"/>
            </a:xfrm>
          </p:grpSpPr>
          <p:sp>
            <p:nvSpPr>
              <p:cNvPr id="19" name="Oval 18">
                <a:extLst>
                  <a:ext uri="{FF2B5EF4-FFF2-40B4-BE49-F238E27FC236}">
                    <a16:creationId xmlns:a16="http://schemas.microsoft.com/office/drawing/2014/main" id="{CC99493F-8A74-6787-5582-2FB673544CAB}"/>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7C3929C8-646B-7D52-B55F-0707FFA12E80}"/>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8" name="TextBox 66">
              <a:extLst>
                <a:ext uri="{FF2B5EF4-FFF2-40B4-BE49-F238E27FC236}">
                  <a16:creationId xmlns:a16="http://schemas.microsoft.com/office/drawing/2014/main" id="{39F1CD24-07BD-1C3E-1297-81A9EF361667}"/>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2887102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74686" y="2353871"/>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23</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xfrm>
            <a:off x="604800" y="604801"/>
            <a:ext cx="10616193" cy="512460"/>
          </a:xfrm>
        </p:spPr>
        <p:txBody>
          <a:bodyPr/>
          <a:lstStyle/>
          <a:p>
            <a:r>
              <a:rPr lang="fr-FR" sz="2400" dirty="0"/>
              <a:t>Savez-vous s’il est possible de déclarer un sinistre 100% digitalement?</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4079776" y="5097203"/>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7440149" y="3388343"/>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363636"/>
            <a:ext cx="10804589"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La moitié des Belges sait qu’il est possible de </a:t>
            </a:r>
            <a:r>
              <a:rPr lang="fr-FR" sz="2133" dirty="0">
                <a:solidFill>
                  <a:srgbClr val="002060"/>
                </a:solidFill>
                <a:latin typeface="Arial" charset="0"/>
                <a:cs typeface="Arial" charset="0"/>
              </a:rPr>
              <a:t>déclarer un sinistre 100% digitalement.</a:t>
            </a:r>
            <a:endParaRPr lang="fr-BE" sz="2133" dirty="0">
              <a:solidFill>
                <a:srgbClr val="002060"/>
              </a:solidFill>
              <a:latin typeface="Arial" charset="0"/>
              <a:cs typeface="Arial" charset="0"/>
            </a:endParaRPr>
          </a:p>
        </p:txBody>
      </p:sp>
      <p:sp>
        <p:nvSpPr>
          <p:cNvPr id="16" name="ZoneTexte 28">
            <a:extLst>
              <a:ext uri="{FF2B5EF4-FFF2-40B4-BE49-F238E27FC236}">
                <a16:creationId xmlns:a16="http://schemas.microsoft.com/office/drawing/2014/main" id="{B4A081C1-2E67-4FE2-A8D0-5B193D6628C3}"/>
              </a:ext>
            </a:extLst>
          </p:cNvPr>
          <p:cNvSpPr txBox="1"/>
          <p:nvPr/>
        </p:nvSpPr>
        <p:spPr>
          <a:xfrm>
            <a:off x="2708789" y="2846622"/>
            <a:ext cx="2576016" cy="666977"/>
          </a:xfrm>
          <a:prstGeom prst="rect">
            <a:avLst/>
          </a:prstGeom>
          <a:noFill/>
        </p:spPr>
        <p:txBody>
          <a:bodyPr wrap="square" rtlCol="0">
            <a:spAutoFit/>
          </a:bodyPr>
          <a:lstStyle/>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Je ne sais</a:t>
            </a:r>
          </a:p>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 pas</a:t>
            </a:r>
          </a:p>
        </p:txBody>
      </p:sp>
      <p:sp>
        <p:nvSpPr>
          <p:cNvPr id="17" name="Text Placeholder 3">
            <a:extLst>
              <a:ext uri="{FF2B5EF4-FFF2-40B4-BE49-F238E27FC236}">
                <a16:creationId xmlns:a16="http://schemas.microsoft.com/office/drawing/2014/main" id="{908011F4-4B4F-4795-B534-7D41DA0CCB68}"/>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Total (n=1086)</a:t>
            </a:r>
          </a:p>
        </p:txBody>
      </p:sp>
      <p:sp>
        <p:nvSpPr>
          <p:cNvPr id="2" name="Rectangle: Rounded Corners 1">
            <a:extLst>
              <a:ext uri="{FF2B5EF4-FFF2-40B4-BE49-F238E27FC236}">
                <a16:creationId xmlns:a16="http://schemas.microsoft.com/office/drawing/2014/main" id="{1A26D895-1320-AC1E-7575-3F34CB149A15}"/>
              </a:ext>
            </a:extLst>
          </p:cNvPr>
          <p:cNvSpPr/>
          <p:nvPr/>
        </p:nvSpPr>
        <p:spPr>
          <a:xfrm>
            <a:off x="794805" y="2030575"/>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1B14E801-EAE8-1FD5-C73C-5B235D441439}"/>
              </a:ext>
            </a:extLst>
          </p:cNvPr>
          <p:cNvGraphicFramePr/>
          <p:nvPr/>
        </p:nvGraphicFramePr>
        <p:xfrm>
          <a:off x="815414" y="2009708"/>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28655A2-D8F9-4741-A9A2-1CB8E82DD222}"/>
              </a:ext>
            </a:extLst>
          </p:cNvPr>
          <p:cNvSpPr txBox="1"/>
          <p:nvPr/>
        </p:nvSpPr>
        <p:spPr>
          <a:xfrm>
            <a:off x="1372846" y="2645300"/>
            <a:ext cx="863041" cy="461665"/>
          </a:xfrm>
          <a:prstGeom prst="rect">
            <a:avLst/>
          </a:prstGeom>
          <a:noFill/>
        </p:spPr>
        <p:txBody>
          <a:bodyPr wrap="square" rtlCol="0">
            <a:spAutoFit/>
          </a:bodyPr>
          <a:lstStyle/>
          <a:p>
            <a:pPr algn="ctr"/>
            <a:r>
              <a:rPr lang="fr-BE" sz="1333" dirty="0"/>
              <a:t>2022</a:t>
            </a:r>
          </a:p>
          <a:p>
            <a:pPr algn="ctr"/>
            <a:r>
              <a:rPr lang="fr-BE" sz="1067" dirty="0"/>
              <a:t>N=1057</a:t>
            </a:r>
          </a:p>
        </p:txBody>
      </p:sp>
      <p:grpSp>
        <p:nvGrpSpPr>
          <p:cNvPr id="25" name="Group 24">
            <a:extLst>
              <a:ext uri="{FF2B5EF4-FFF2-40B4-BE49-F238E27FC236}">
                <a16:creationId xmlns:a16="http://schemas.microsoft.com/office/drawing/2014/main" id="{DACA08D9-F8F1-CE1F-A343-CED85EA2D075}"/>
              </a:ext>
            </a:extLst>
          </p:cNvPr>
          <p:cNvGrpSpPr/>
          <p:nvPr/>
        </p:nvGrpSpPr>
        <p:grpSpPr>
          <a:xfrm>
            <a:off x="7440149" y="6501329"/>
            <a:ext cx="3893267" cy="235897"/>
            <a:chOff x="5580112" y="4876006"/>
            <a:chExt cx="2919950" cy="176923"/>
          </a:xfrm>
        </p:grpSpPr>
        <p:sp>
          <p:nvSpPr>
            <p:cNvPr id="26" name="TextBox 54">
              <a:extLst>
                <a:ext uri="{FF2B5EF4-FFF2-40B4-BE49-F238E27FC236}">
                  <a16:creationId xmlns:a16="http://schemas.microsoft.com/office/drawing/2014/main" id="{51ECB477-CCC5-23ED-88FB-5A8B2A853841}"/>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27" name="Group 26">
              <a:extLst>
                <a:ext uri="{FF2B5EF4-FFF2-40B4-BE49-F238E27FC236}">
                  <a16:creationId xmlns:a16="http://schemas.microsoft.com/office/drawing/2014/main" id="{DA60E9BF-3B8E-ECE2-A624-CC622D81F8B2}"/>
                </a:ext>
              </a:extLst>
            </p:cNvPr>
            <p:cNvGrpSpPr/>
            <p:nvPr/>
          </p:nvGrpSpPr>
          <p:grpSpPr>
            <a:xfrm>
              <a:off x="5580112" y="4922512"/>
              <a:ext cx="118976" cy="118976"/>
              <a:chOff x="3731385" y="5389270"/>
              <a:chExt cx="162000" cy="162000"/>
            </a:xfrm>
          </p:grpSpPr>
          <p:sp>
            <p:nvSpPr>
              <p:cNvPr id="34" name="Oval 33">
                <a:extLst>
                  <a:ext uri="{FF2B5EF4-FFF2-40B4-BE49-F238E27FC236}">
                    <a16:creationId xmlns:a16="http://schemas.microsoft.com/office/drawing/2014/main" id="{39C8DE33-C968-CCF3-422C-58F304032A1C}"/>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35" name="Arrow: Right 34">
                <a:extLst>
                  <a:ext uri="{FF2B5EF4-FFF2-40B4-BE49-F238E27FC236}">
                    <a16:creationId xmlns:a16="http://schemas.microsoft.com/office/drawing/2014/main" id="{FB381A3D-B205-26D1-77DD-E7D4D385449B}"/>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28" name="Group 27">
              <a:extLst>
                <a:ext uri="{FF2B5EF4-FFF2-40B4-BE49-F238E27FC236}">
                  <a16:creationId xmlns:a16="http://schemas.microsoft.com/office/drawing/2014/main" id="{65E2EC2E-34D9-EEAD-5D49-6FC1C248C5E3}"/>
                </a:ext>
              </a:extLst>
            </p:cNvPr>
            <p:cNvGrpSpPr/>
            <p:nvPr/>
          </p:nvGrpSpPr>
          <p:grpSpPr>
            <a:xfrm>
              <a:off x="6979382" y="4922511"/>
              <a:ext cx="118976" cy="118976"/>
              <a:chOff x="4954811" y="5389269"/>
              <a:chExt cx="162000" cy="162000"/>
            </a:xfrm>
          </p:grpSpPr>
          <p:sp>
            <p:nvSpPr>
              <p:cNvPr id="32" name="Oval 31">
                <a:extLst>
                  <a:ext uri="{FF2B5EF4-FFF2-40B4-BE49-F238E27FC236}">
                    <a16:creationId xmlns:a16="http://schemas.microsoft.com/office/drawing/2014/main" id="{A6A19B14-6F82-6D1B-277B-A9E3032D5E1E}"/>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33" name="Arrow: Right 32">
                <a:extLst>
                  <a:ext uri="{FF2B5EF4-FFF2-40B4-BE49-F238E27FC236}">
                    <a16:creationId xmlns:a16="http://schemas.microsoft.com/office/drawing/2014/main" id="{0731DF47-B141-0884-A0A8-6C624BB850A2}"/>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31" name="TextBox 66">
              <a:extLst>
                <a:ext uri="{FF2B5EF4-FFF2-40B4-BE49-F238E27FC236}">
                  <a16:creationId xmlns:a16="http://schemas.microsoft.com/office/drawing/2014/main" id="{BC8F2D04-CBA2-5968-3325-62293353B68D}"/>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414483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74686" y="2353871"/>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24</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Avez-vous déjà déclaré un sinistre 100% digitalement?</a:t>
            </a:r>
            <a:br>
              <a:rPr lang="fr-FR" sz="2400" dirty="0"/>
            </a:br>
            <a:br>
              <a:rPr lang="fr-FR" sz="2400" dirty="0"/>
            </a:br>
            <a:endParaRPr lang="fr-FR"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3638959" y="3834311"/>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7536160" y="4025628"/>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229636"/>
            <a:ext cx="10804589"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Un quart des assurés a </a:t>
            </a:r>
            <a:r>
              <a:rPr lang="fr-FR" sz="2133" dirty="0">
                <a:solidFill>
                  <a:srgbClr val="002060"/>
                </a:solidFill>
                <a:latin typeface="Arial" charset="0"/>
                <a:cs typeface="Arial" charset="0"/>
              </a:rPr>
              <a:t>déjà déclaré un sinistre 100% digitalement.</a:t>
            </a:r>
            <a:endParaRPr lang="fr-BE" sz="2133" dirty="0">
              <a:solidFill>
                <a:srgbClr val="002060"/>
              </a:solidFill>
              <a:latin typeface="Arial" charset="0"/>
              <a:cs typeface="Arial" charset="0"/>
            </a:endParaRPr>
          </a:p>
        </p:txBody>
      </p:sp>
      <p:sp>
        <p:nvSpPr>
          <p:cNvPr id="17" name="Text Placeholder 3">
            <a:extLst>
              <a:ext uri="{FF2B5EF4-FFF2-40B4-BE49-F238E27FC236}">
                <a16:creationId xmlns:a16="http://schemas.microsoft.com/office/drawing/2014/main" id="{908011F4-4B4F-4795-B534-7D41DA0CCB68}"/>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2" name="Rectangle: Rounded Corners 1">
            <a:extLst>
              <a:ext uri="{FF2B5EF4-FFF2-40B4-BE49-F238E27FC236}">
                <a16:creationId xmlns:a16="http://schemas.microsoft.com/office/drawing/2014/main" id="{4C5068FF-7B5C-B9FE-DCAC-E212930A7140}"/>
              </a:ext>
            </a:extLst>
          </p:cNvPr>
          <p:cNvSpPr/>
          <p:nvPr/>
        </p:nvSpPr>
        <p:spPr>
          <a:xfrm>
            <a:off x="794805" y="2030575"/>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E70D1B7E-31CF-A09B-94A0-4A8C09049A50}"/>
              </a:ext>
            </a:extLst>
          </p:cNvPr>
          <p:cNvGraphicFramePr/>
          <p:nvPr/>
        </p:nvGraphicFramePr>
        <p:xfrm>
          <a:off x="815414" y="2009708"/>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F1AA67C-16D1-FF6B-0124-6C3DC149AE84}"/>
              </a:ext>
            </a:extLst>
          </p:cNvPr>
          <p:cNvSpPr txBox="1"/>
          <p:nvPr/>
        </p:nvSpPr>
        <p:spPr>
          <a:xfrm>
            <a:off x="1372846" y="2645300"/>
            <a:ext cx="863041" cy="461665"/>
          </a:xfrm>
          <a:prstGeom prst="rect">
            <a:avLst/>
          </a:prstGeom>
          <a:noFill/>
        </p:spPr>
        <p:txBody>
          <a:bodyPr wrap="square" rtlCol="0">
            <a:spAutoFit/>
          </a:bodyPr>
          <a:lstStyle/>
          <a:p>
            <a:pPr algn="ctr"/>
            <a:r>
              <a:rPr lang="fr-BE" sz="1333" dirty="0"/>
              <a:t>2022</a:t>
            </a:r>
          </a:p>
          <a:p>
            <a:pPr algn="ctr"/>
            <a:r>
              <a:rPr lang="fr-BE" sz="1067" dirty="0"/>
              <a:t>N=998</a:t>
            </a:r>
          </a:p>
        </p:txBody>
      </p:sp>
      <p:grpSp>
        <p:nvGrpSpPr>
          <p:cNvPr id="8" name="Group 7">
            <a:extLst>
              <a:ext uri="{FF2B5EF4-FFF2-40B4-BE49-F238E27FC236}">
                <a16:creationId xmlns:a16="http://schemas.microsoft.com/office/drawing/2014/main" id="{95B08B93-43E7-1BA5-B41A-F43832B39B56}"/>
              </a:ext>
            </a:extLst>
          </p:cNvPr>
          <p:cNvGrpSpPr/>
          <p:nvPr/>
        </p:nvGrpSpPr>
        <p:grpSpPr>
          <a:xfrm>
            <a:off x="7440149" y="6501329"/>
            <a:ext cx="3893267" cy="235897"/>
            <a:chOff x="5580112" y="4876006"/>
            <a:chExt cx="2919950" cy="176923"/>
          </a:xfrm>
        </p:grpSpPr>
        <p:sp>
          <p:nvSpPr>
            <p:cNvPr id="12" name="TextBox 54">
              <a:extLst>
                <a:ext uri="{FF2B5EF4-FFF2-40B4-BE49-F238E27FC236}">
                  <a16:creationId xmlns:a16="http://schemas.microsoft.com/office/drawing/2014/main" id="{AF5D1EC8-955F-369A-F980-B9098A26F995}"/>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5" name="Group 14">
              <a:extLst>
                <a:ext uri="{FF2B5EF4-FFF2-40B4-BE49-F238E27FC236}">
                  <a16:creationId xmlns:a16="http://schemas.microsoft.com/office/drawing/2014/main" id="{AED1A509-5CE0-6F12-AE46-46D4CF63105C}"/>
                </a:ext>
              </a:extLst>
            </p:cNvPr>
            <p:cNvGrpSpPr/>
            <p:nvPr/>
          </p:nvGrpSpPr>
          <p:grpSpPr>
            <a:xfrm>
              <a:off x="5580112" y="4922512"/>
              <a:ext cx="118976" cy="118976"/>
              <a:chOff x="3731385" y="5389270"/>
              <a:chExt cx="162000" cy="162000"/>
            </a:xfrm>
          </p:grpSpPr>
          <p:sp>
            <p:nvSpPr>
              <p:cNvPr id="21" name="Oval 20">
                <a:extLst>
                  <a:ext uri="{FF2B5EF4-FFF2-40B4-BE49-F238E27FC236}">
                    <a16:creationId xmlns:a16="http://schemas.microsoft.com/office/drawing/2014/main" id="{F7BB23CB-4606-02EE-29AD-6EA39AA9A3EF}"/>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2" name="Arrow: Right 21">
                <a:extLst>
                  <a:ext uri="{FF2B5EF4-FFF2-40B4-BE49-F238E27FC236}">
                    <a16:creationId xmlns:a16="http://schemas.microsoft.com/office/drawing/2014/main" id="{E8E31778-5B89-F594-3898-31443D0B4CAE}"/>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6" name="Group 15">
              <a:extLst>
                <a:ext uri="{FF2B5EF4-FFF2-40B4-BE49-F238E27FC236}">
                  <a16:creationId xmlns:a16="http://schemas.microsoft.com/office/drawing/2014/main" id="{195C3789-FB54-5DCC-AC25-FF1AF565ABC5}"/>
                </a:ext>
              </a:extLst>
            </p:cNvPr>
            <p:cNvGrpSpPr/>
            <p:nvPr/>
          </p:nvGrpSpPr>
          <p:grpSpPr>
            <a:xfrm>
              <a:off x="6979382" y="4922511"/>
              <a:ext cx="118976" cy="118976"/>
              <a:chOff x="4954811" y="5389269"/>
              <a:chExt cx="162000" cy="162000"/>
            </a:xfrm>
          </p:grpSpPr>
          <p:sp>
            <p:nvSpPr>
              <p:cNvPr id="19" name="Oval 18">
                <a:extLst>
                  <a:ext uri="{FF2B5EF4-FFF2-40B4-BE49-F238E27FC236}">
                    <a16:creationId xmlns:a16="http://schemas.microsoft.com/office/drawing/2014/main" id="{EE744B93-C48A-0701-9873-DDF9C1C395FA}"/>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0A555C18-B523-56A7-0A78-8760B4E0367C}"/>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8" name="TextBox 66">
              <a:extLst>
                <a:ext uri="{FF2B5EF4-FFF2-40B4-BE49-F238E27FC236}">
                  <a16:creationId xmlns:a16="http://schemas.microsoft.com/office/drawing/2014/main" id="{BEBD88F1-E141-9A5A-46EC-2AFAD9E10044}"/>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811898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74686" y="2353871"/>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25</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xfrm>
            <a:off x="811462" y="495100"/>
            <a:ext cx="9716068" cy="442121"/>
          </a:xfrm>
        </p:spPr>
        <p:txBody>
          <a:bodyPr/>
          <a:lstStyle/>
          <a:p>
            <a:r>
              <a:rPr lang="fr-FR" sz="2400" dirty="0"/>
              <a:t>Êtes-vous confiant dans le fait de gérer vos assurances par le canal digital que ce soit pour contracter une assurance ou déclarer un sinistre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3791744" y="3817017"/>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7549712" y="3992433"/>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815414" y="1412777"/>
            <a:ext cx="10804589" cy="748795"/>
          </a:xfrm>
          <a:prstGeom prst="rect">
            <a:avLst/>
          </a:prstGeom>
          <a:noFill/>
          <a:ln>
            <a:solidFill>
              <a:srgbClr val="083060">
                <a:alpha val="98000"/>
              </a:srgbClr>
            </a:solidFill>
          </a:ln>
        </p:spPr>
        <p:txBody>
          <a:bodyPr wrap="square" rtlCol="0">
            <a:spAutoFit/>
          </a:bodyPr>
          <a:lstStyle/>
          <a:p>
            <a:pPr lvl="0">
              <a:defRPr/>
            </a:pPr>
            <a:r>
              <a:rPr lang="fr-BE" sz="2133" dirty="0">
                <a:solidFill>
                  <a:srgbClr val="002060"/>
                </a:solidFill>
                <a:latin typeface="Arial" charset="0"/>
                <a:cs typeface="Arial" charset="0"/>
              </a:rPr>
              <a:t>Près de 6 Belges sur 10 </a:t>
            </a:r>
            <a:r>
              <a:rPr lang="fr-FR" sz="2133" dirty="0">
                <a:solidFill>
                  <a:srgbClr val="002060"/>
                </a:solidFill>
                <a:latin typeface="Arial" charset="0"/>
                <a:cs typeface="Arial" charset="0"/>
              </a:rPr>
              <a:t>sont </a:t>
            </a:r>
            <a:r>
              <a:rPr lang="fr-FR" sz="2133" dirty="0">
                <a:solidFill>
                  <a:srgbClr val="002060"/>
                </a:solidFill>
              </a:rPr>
              <a:t>confiants de contracter une assurance ou de déclarer un sinistre </a:t>
            </a:r>
            <a:r>
              <a:rPr lang="fr-FR" sz="2133" dirty="0">
                <a:solidFill>
                  <a:srgbClr val="002060"/>
                </a:solidFill>
                <a:latin typeface="Arial" charset="0"/>
                <a:cs typeface="Arial" charset="0"/>
              </a:rPr>
              <a:t>digitalement.</a:t>
            </a:r>
            <a:endParaRPr lang="fr-BE" sz="2133" dirty="0">
              <a:solidFill>
                <a:srgbClr val="002060"/>
              </a:solidFill>
              <a:latin typeface="Arial" charset="0"/>
              <a:cs typeface="Arial" charset="0"/>
            </a:endParaRPr>
          </a:p>
        </p:txBody>
      </p:sp>
      <p:sp>
        <p:nvSpPr>
          <p:cNvPr id="17" name="Text Placeholder 3">
            <a:extLst>
              <a:ext uri="{FF2B5EF4-FFF2-40B4-BE49-F238E27FC236}">
                <a16:creationId xmlns:a16="http://schemas.microsoft.com/office/drawing/2014/main" id="{908011F4-4B4F-4795-B534-7D41DA0CCB68}"/>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2" name="Rectangle: Rounded Corners 1">
            <a:extLst>
              <a:ext uri="{FF2B5EF4-FFF2-40B4-BE49-F238E27FC236}">
                <a16:creationId xmlns:a16="http://schemas.microsoft.com/office/drawing/2014/main" id="{F10B2E3E-751C-85E9-7EC9-22DD5CAD41B1}"/>
              </a:ext>
            </a:extLst>
          </p:cNvPr>
          <p:cNvSpPr/>
          <p:nvPr/>
        </p:nvSpPr>
        <p:spPr>
          <a:xfrm>
            <a:off x="794805" y="2357624"/>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BBEB66C9-7E03-47FF-8178-37BC786E20FB}"/>
              </a:ext>
            </a:extLst>
          </p:cNvPr>
          <p:cNvGraphicFramePr/>
          <p:nvPr/>
        </p:nvGraphicFramePr>
        <p:xfrm>
          <a:off x="815414" y="2336757"/>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A1016ED2-AF66-F121-3D61-7B10363355E8}"/>
              </a:ext>
            </a:extLst>
          </p:cNvPr>
          <p:cNvSpPr txBox="1"/>
          <p:nvPr/>
        </p:nvSpPr>
        <p:spPr>
          <a:xfrm>
            <a:off x="1372846" y="2972349"/>
            <a:ext cx="863041" cy="461665"/>
          </a:xfrm>
          <a:prstGeom prst="rect">
            <a:avLst/>
          </a:prstGeom>
          <a:noFill/>
        </p:spPr>
        <p:txBody>
          <a:bodyPr wrap="square" rtlCol="0">
            <a:spAutoFit/>
          </a:bodyPr>
          <a:lstStyle/>
          <a:p>
            <a:pPr algn="ctr"/>
            <a:r>
              <a:rPr lang="fr-BE" sz="1333" dirty="0"/>
              <a:t>2022</a:t>
            </a:r>
          </a:p>
          <a:p>
            <a:pPr algn="ctr"/>
            <a:r>
              <a:rPr lang="fr-BE" sz="1067" dirty="0"/>
              <a:t>N=998</a:t>
            </a:r>
          </a:p>
        </p:txBody>
      </p:sp>
      <p:grpSp>
        <p:nvGrpSpPr>
          <p:cNvPr id="8" name="Group 7">
            <a:extLst>
              <a:ext uri="{FF2B5EF4-FFF2-40B4-BE49-F238E27FC236}">
                <a16:creationId xmlns:a16="http://schemas.microsoft.com/office/drawing/2014/main" id="{70E0DAF7-008F-8A46-AD6C-E265241245FC}"/>
              </a:ext>
            </a:extLst>
          </p:cNvPr>
          <p:cNvGrpSpPr/>
          <p:nvPr/>
        </p:nvGrpSpPr>
        <p:grpSpPr>
          <a:xfrm>
            <a:off x="7440149" y="6501329"/>
            <a:ext cx="3893267" cy="235897"/>
            <a:chOff x="5580112" y="4876006"/>
            <a:chExt cx="2919950" cy="176923"/>
          </a:xfrm>
        </p:grpSpPr>
        <p:sp>
          <p:nvSpPr>
            <p:cNvPr id="12" name="TextBox 54">
              <a:extLst>
                <a:ext uri="{FF2B5EF4-FFF2-40B4-BE49-F238E27FC236}">
                  <a16:creationId xmlns:a16="http://schemas.microsoft.com/office/drawing/2014/main" id="{C4F774C9-0413-569B-7DC6-5047CE1111DD}"/>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5" name="Group 14">
              <a:extLst>
                <a:ext uri="{FF2B5EF4-FFF2-40B4-BE49-F238E27FC236}">
                  <a16:creationId xmlns:a16="http://schemas.microsoft.com/office/drawing/2014/main" id="{11A2DF8F-6268-F979-5677-215A61368A74}"/>
                </a:ext>
              </a:extLst>
            </p:cNvPr>
            <p:cNvGrpSpPr/>
            <p:nvPr/>
          </p:nvGrpSpPr>
          <p:grpSpPr>
            <a:xfrm>
              <a:off x="5580112" y="4922512"/>
              <a:ext cx="118976" cy="118976"/>
              <a:chOff x="3731385" y="5389270"/>
              <a:chExt cx="162000" cy="162000"/>
            </a:xfrm>
          </p:grpSpPr>
          <p:sp>
            <p:nvSpPr>
              <p:cNvPr id="21" name="Oval 20">
                <a:extLst>
                  <a:ext uri="{FF2B5EF4-FFF2-40B4-BE49-F238E27FC236}">
                    <a16:creationId xmlns:a16="http://schemas.microsoft.com/office/drawing/2014/main" id="{1C0C65B1-2569-9BE0-89C8-117A6E8561F9}"/>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2" name="Arrow: Right 21">
                <a:extLst>
                  <a:ext uri="{FF2B5EF4-FFF2-40B4-BE49-F238E27FC236}">
                    <a16:creationId xmlns:a16="http://schemas.microsoft.com/office/drawing/2014/main" id="{DC573A80-07AD-F379-DE6F-8D25961C79DD}"/>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6" name="Group 15">
              <a:extLst>
                <a:ext uri="{FF2B5EF4-FFF2-40B4-BE49-F238E27FC236}">
                  <a16:creationId xmlns:a16="http://schemas.microsoft.com/office/drawing/2014/main" id="{2C28757A-7CE5-7036-EFA6-8B09DEBE7BA5}"/>
                </a:ext>
              </a:extLst>
            </p:cNvPr>
            <p:cNvGrpSpPr/>
            <p:nvPr/>
          </p:nvGrpSpPr>
          <p:grpSpPr>
            <a:xfrm>
              <a:off x="6979382" y="4922511"/>
              <a:ext cx="118976" cy="118976"/>
              <a:chOff x="4954811" y="5389269"/>
              <a:chExt cx="162000" cy="162000"/>
            </a:xfrm>
          </p:grpSpPr>
          <p:sp>
            <p:nvSpPr>
              <p:cNvPr id="19" name="Oval 18">
                <a:extLst>
                  <a:ext uri="{FF2B5EF4-FFF2-40B4-BE49-F238E27FC236}">
                    <a16:creationId xmlns:a16="http://schemas.microsoft.com/office/drawing/2014/main" id="{B1B69A23-EAAF-1675-F4B6-309F7FAC4D2A}"/>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1F39E986-2E1F-B6C7-A625-0128B317ADC6}"/>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8" name="TextBox 66">
              <a:extLst>
                <a:ext uri="{FF2B5EF4-FFF2-40B4-BE49-F238E27FC236}">
                  <a16:creationId xmlns:a16="http://schemas.microsoft.com/office/drawing/2014/main" id="{96D821CD-9CA5-1F26-4692-5C1186400E05}"/>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2838872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26</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t>De quelle manière conservez-vous ou consultez-vous vos contrats d’assurance ?</a:t>
            </a: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438761"/>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Plus de la moitié des assurés </a:t>
            </a:r>
            <a:r>
              <a:rPr lang="fr-FR" sz="2133" dirty="0">
                <a:solidFill>
                  <a:srgbClr val="002060"/>
                </a:solidFill>
                <a:latin typeface="Arial" charset="0"/>
                <a:cs typeface="Arial" charset="0"/>
              </a:rPr>
              <a:t>conservent ou consultent leurs contrats d’assurance sous format papier</a:t>
            </a:r>
            <a:r>
              <a:rPr lang="fr-BE" sz="2133" dirty="0">
                <a:solidFill>
                  <a:srgbClr val="002060"/>
                </a:solidFill>
                <a:latin typeface="Arial" charset="0"/>
                <a:cs typeface="Arial" charset="0"/>
              </a:rPr>
              <a: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815413" y="2096465"/>
          <a:ext cx="7776864" cy="395688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6302FF43-541C-3F30-1F05-8EECD5E761BC}"/>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095CA096-D01C-ACC8-1AD5-CCFE1E86180E}"/>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9" name="Group 8">
              <a:extLst>
                <a:ext uri="{FF2B5EF4-FFF2-40B4-BE49-F238E27FC236}">
                  <a16:creationId xmlns:a16="http://schemas.microsoft.com/office/drawing/2014/main" id="{C1268BAC-62DB-DD48-E043-AAA2D4613A80}"/>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5396701B-C610-F1C0-8EA3-2EA8B92D3C03}"/>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7D6AB09A-02C7-6BAC-BA96-5C7E96E67ED4}"/>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2" name="Group 11">
              <a:extLst>
                <a:ext uri="{FF2B5EF4-FFF2-40B4-BE49-F238E27FC236}">
                  <a16:creationId xmlns:a16="http://schemas.microsoft.com/office/drawing/2014/main" id="{6E5396B9-0770-EB55-9054-5EDDF5B9D2D0}"/>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04DCF131-902E-DA26-CCAD-EE550583CD11}"/>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18" name="Arrow: Right 17">
                <a:extLst>
                  <a:ext uri="{FF2B5EF4-FFF2-40B4-BE49-F238E27FC236}">
                    <a16:creationId xmlns:a16="http://schemas.microsoft.com/office/drawing/2014/main" id="{F779521C-CF86-3233-A320-53E342A2C67C}"/>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3" name="TextBox 66">
              <a:extLst>
                <a:ext uri="{FF2B5EF4-FFF2-40B4-BE49-F238E27FC236}">
                  <a16:creationId xmlns:a16="http://schemas.microsoft.com/office/drawing/2014/main" id="{6150DC87-A572-0E2B-977A-E0B6FDF67174}"/>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grpSp>
        <p:nvGrpSpPr>
          <p:cNvPr id="21" name="Group 20">
            <a:extLst>
              <a:ext uri="{FF2B5EF4-FFF2-40B4-BE49-F238E27FC236}">
                <a16:creationId xmlns:a16="http://schemas.microsoft.com/office/drawing/2014/main" id="{E04BD3CE-3608-2C4C-0656-3B9E9E3CE14D}"/>
              </a:ext>
            </a:extLst>
          </p:cNvPr>
          <p:cNvGrpSpPr/>
          <p:nvPr/>
        </p:nvGrpSpPr>
        <p:grpSpPr>
          <a:xfrm>
            <a:off x="5711957" y="5112160"/>
            <a:ext cx="158635" cy="158635"/>
            <a:chOff x="7195406" y="3089433"/>
            <a:chExt cx="118976" cy="118976"/>
          </a:xfrm>
        </p:grpSpPr>
        <p:sp>
          <p:nvSpPr>
            <p:cNvPr id="23" name="Oval 22">
              <a:extLst>
                <a:ext uri="{FF2B5EF4-FFF2-40B4-BE49-F238E27FC236}">
                  <a16:creationId xmlns:a16="http://schemas.microsoft.com/office/drawing/2014/main" id="{A2D27DA6-5A36-31D1-1354-5914CCFA4460}"/>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4" name="Arrow: Right 23">
              <a:extLst>
                <a:ext uri="{FF2B5EF4-FFF2-40B4-BE49-F238E27FC236}">
                  <a16:creationId xmlns:a16="http://schemas.microsoft.com/office/drawing/2014/main" id="{183C145A-8696-8D08-D0EC-31A70C4680B8}"/>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Tree>
    <p:extLst>
      <p:ext uri="{BB962C8B-B14F-4D97-AF65-F5344CB8AC3E}">
        <p14:creationId xmlns:p14="http://schemas.microsoft.com/office/powerpoint/2010/main" val="1005073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Le secteur des assurances face aux défis énergétique et climatique</a:t>
            </a:r>
            <a:br>
              <a:rPr lang="fr-BE" dirty="0"/>
            </a:br>
            <a:br>
              <a:rPr lang="fr-BE" dirty="0"/>
            </a:br>
            <a:br>
              <a:rPr lang="fr-BE" dirty="0"/>
            </a:br>
            <a:br>
              <a:rPr lang="fr-BE" dirty="0"/>
            </a:br>
            <a:endParaRPr lang="fr-BE" dirty="0"/>
          </a:p>
        </p:txBody>
      </p:sp>
    </p:spTree>
    <p:extLst>
      <p:ext uri="{BB962C8B-B14F-4D97-AF65-F5344CB8AC3E}">
        <p14:creationId xmlns:p14="http://schemas.microsoft.com/office/powerpoint/2010/main" val="663536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28</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Selon vous, le secteur des assurances doit-il jouer un rôle en matière de durabilité de notre société au sens large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489950"/>
            <a:ext cx="10804589"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rPr>
              <a:t>Seul 1 Belge sur 3 considère que </a:t>
            </a:r>
            <a:r>
              <a:rPr lang="fr-FR" sz="2133" dirty="0">
                <a:solidFill>
                  <a:srgbClr val="002060"/>
                </a:solidFill>
              </a:rPr>
              <a:t>le secteur des assurances doit jouer un rôle en matière de durabilité de notre société</a:t>
            </a:r>
            <a:r>
              <a:rPr lang="fr-BE" sz="2133" dirty="0">
                <a:solidFill>
                  <a:srgbClr val="002060"/>
                </a:solidFill>
                <a:latin typeface="Arial" charset="0"/>
                <a:cs typeface="Arial" charset="0"/>
              </a:rPr>
              <a:t>.</a:t>
            </a: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92D58E12-A158-43A2-805F-2E1E61127D7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Total (n=1086)</a:t>
            </a:r>
          </a:p>
        </p:txBody>
      </p:sp>
      <p:sp>
        <p:nvSpPr>
          <p:cNvPr id="13" name="ZoneTexte 28">
            <a:extLst>
              <a:ext uri="{FF2B5EF4-FFF2-40B4-BE49-F238E27FC236}">
                <a16:creationId xmlns:a16="http://schemas.microsoft.com/office/drawing/2014/main" id="{18E3DF31-C749-49E8-A979-6A77EC691947}"/>
              </a:ext>
            </a:extLst>
          </p:cNvPr>
          <p:cNvSpPr txBox="1"/>
          <p:nvPr/>
        </p:nvSpPr>
        <p:spPr>
          <a:xfrm>
            <a:off x="6055046" y="5608002"/>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16" name="ZoneTexte 29">
            <a:extLst>
              <a:ext uri="{FF2B5EF4-FFF2-40B4-BE49-F238E27FC236}">
                <a16:creationId xmlns:a16="http://schemas.microsoft.com/office/drawing/2014/main" id="{9C4E5BD7-C889-4FA1-A031-E6F23D89668D}"/>
              </a:ext>
            </a:extLst>
          </p:cNvPr>
          <p:cNvSpPr txBox="1"/>
          <p:nvPr/>
        </p:nvSpPr>
        <p:spPr>
          <a:xfrm>
            <a:off x="7152117" y="3873344"/>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2" name="ZoneTexte 28">
            <a:extLst>
              <a:ext uri="{FF2B5EF4-FFF2-40B4-BE49-F238E27FC236}">
                <a16:creationId xmlns:a16="http://schemas.microsoft.com/office/drawing/2014/main" id="{A7B9095F-D0E5-6F32-E248-A101B3B566D4}"/>
              </a:ext>
            </a:extLst>
          </p:cNvPr>
          <p:cNvSpPr txBox="1"/>
          <p:nvPr/>
        </p:nvSpPr>
        <p:spPr>
          <a:xfrm>
            <a:off x="1400442" y="3223815"/>
            <a:ext cx="3341871" cy="379656"/>
          </a:xfrm>
          <a:prstGeom prst="rect">
            <a:avLst/>
          </a:prstGeom>
          <a:noFill/>
        </p:spPr>
        <p:txBody>
          <a:bodyPr wrap="square" rtlCol="0">
            <a:spAutoFit/>
          </a:bodyPr>
          <a:lstStyle/>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Je ne sais pas</a:t>
            </a:r>
          </a:p>
        </p:txBody>
      </p:sp>
    </p:spTree>
    <p:extLst>
      <p:ext uri="{BB962C8B-B14F-4D97-AF65-F5344CB8AC3E}">
        <p14:creationId xmlns:p14="http://schemas.microsoft.com/office/powerpoint/2010/main" val="3695069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29</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Selon vous, est-il possible d’investir de manière durable via des produits d’assurances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578800" y="1403222"/>
            <a:ext cx="10804589"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Seul près d’1 Belge sur 3 pense qu’il est </a:t>
            </a:r>
            <a:r>
              <a:rPr lang="fr-FR" sz="2133" dirty="0">
                <a:solidFill>
                  <a:srgbClr val="002060"/>
                </a:solidFill>
                <a:latin typeface="Arial" charset="0"/>
                <a:cs typeface="Arial" charset="0"/>
              </a:rPr>
              <a:t>possible d’investir de manière durable via des produits d’assurances alors que 1 sur 2 ne sait pas</a:t>
            </a:r>
            <a:r>
              <a:rPr lang="fr-BE" sz="2133" dirty="0">
                <a:solidFill>
                  <a:srgbClr val="002060"/>
                </a:solidFill>
                <a:latin typeface="Arial" charset="0"/>
                <a:cs typeface="Arial" charset="0"/>
              </a:rPr>
              <a:t>.</a:t>
            </a: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92D58E12-A158-43A2-805F-2E1E61127D7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Total (n=1086)</a:t>
            </a:r>
          </a:p>
        </p:txBody>
      </p:sp>
      <p:sp>
        <p:nvSpPr>
          <p:cNvPr id="13" name="ZoneTexte 28">
            <a:extLst>
              <a:ext uri="{FF2B5EF4-FFF2-40B4-BE49-F238E27FC236}">
                <a16:creationId xmlns:a16="http://schemas.microsoft.com/office/drawing/2014/main" id="{18E3DF31-C749-49E8-A979-6A77EC691947}"/>
              </a:ext>
            </a:extLst>
          </p:cNvPr>
          <p:cNvSpPr txBox="1"/>
          <p:nvPr/>
        </p:nvSpPr>
        <p:spPr>
          <a:xfrm>
            <a:off x="6670578" y="5177014"/>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16" name="ZoneTexte 29">
            <a:extLst>
              <a:ext uri="{FF2B5EF4-FFF2-40B4-BE49-F238E27FC236}">
                <a16:creationId xmlns:a16="http://schemas.microsoft.com/office/drawing/2014/main" id="{9C4E5BD7-C889-4FA1-A031-E6F23D89668D}"/>
              </a:ext>
            </a:extLst>
          </p:cNvPr>
          <p:cNvSpPr txBox="1"/>
          <p:nvPr/>
        </p:nvSpPr>
        <p:spPr>
          <a:xfrm>
            <a:off x="7139272" y="3899240"/>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2" name="ZoneTexte 28">
            <a:extLst>
              <a:ext uri="{FF2B5EF4-FFF2-40B4-BE49-F238E27FC236}">
                <a16:creationId xmlns:a16="http://schemas.microsoft.com/office/drawing/2014/main" id="{A7B9095F-D0E5-6F32-E248-A101B3B566D4}"/>
              </a:ext>
            </a:extLst>
          </p:cNvPr>
          <p:cNvSpPr txBox="1"/>
          <p:nvPr/>
        </p:nvSpPr>
        <p:spPr>
          <a:xfrm>
            <a:off x="2469005" y="2768845"/>
            <a:ext cx="1997721" cy="666977"/>
          </a:xfrm>
          <a:prstGeom prst="rect">
            <a:avLst/>
          </a:prstGeom>
          <a:noFill/>
        </p:spPr>
        <p:txBody>
          <a:bodyPr wrap="square" rtlCol="0">
            <a:spAutoFit/>
          </a:bodyPr>
          <a:lstStyle/>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Je ne sais </a:t>
            </a:r>
          </a:p>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pas</a:t>
            </a:r>
          </a:p>
        </p:txBody>
      </p:sp>
    </p:spTree>
    <p:extLst>
      <p:ext uri="{BB962C8B-B14F-4D97-AF65-F5344CB8AC3E}">
        <p14:creationId xmlns:p14="http://schemas.microsoft.com/office/powerpoint/2010/main" val="3635092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4"/>
          </p:nvPr>
        </p:nvSpPr>
        <p:spPr>
          <a:prstGeom prst="rect">
            <a:avLst/>
          </a:prstGeom>
        </p:spPr>
        <p:txBody>
          <a:bodyPr vert="horz" lIns="121920" tIns="60960" rIns="121920" bIns="60960" rtlCol="0" anchor="ctr"/>
          <a:lstStyle>
            <a:lvl1pPr algn="l">
              <a:defRPr sz="1600">
                <a:solidFill>
                  <a:schemeClr val="tx1">
                    <a:tint val="75000"/>
                  </a:schemeClr>
                </a:solidFill>
              </a:defRPr>
            </a:lvl1pPr>
          </a:lstStyle>
          <a:p>
            <a:pPr defTabSz="1219170" fontAlgn="base">
              <a:spcBef>
                <a:spcPct val="0"/>
              </a:spcBef>
              <a:spcAft>
                <a:spcPct val="0"/>
              </a:spcAft>
              <a:defRPr/>
            </a:pPr>
            <a:fld id="{5E7497A3-1A0A-4B70-B03C-483C9495ADA7}" type="slidenum">
              <a:rPr lang="nl-BE" sz="1400" b="0">
                <a:solidFill>
                  <a:prstClr val="black">
                    <a:tint val="75000"/>
                  </a:prstClr>
                </a:solidFill>
                <a:latin typeface="Verdana"/>
                <a:cs typeface="Verdana"/>
              </a:rPr>
              <a:pPr defTabSz="1219170" fontAlgn="base">
                <a:spcBef>
                  <a:spcPct val="0"/>
                </a:spcBef>
                <a:spcAft>
                  <a:spcPct val="0"/>
                </a:spcAft>
                <a:defRPr/>
              </a:pPr>
              <a:t>3</a:t>
            </a:fld>
            <a:endParaRPr lang="nl-BE" sz="1400" b="0" dirty="0">
              <a:solidFill>
                <a:prstClr val="black">
                  <a:tint val="75000"/>
                </a:prstClr>
              </a:solidFill>
              <a:latin typeface="Verdana"/>
              <a:cs typeface="Verdana"/>
            </a:endParaRPr>
          </a:p>
        </p:txBody>
      </p:sp>
      <p:sp>
        <p:nvSpPr>
          <p:cNvPr id="4" name="Titre 3"/>
          <p:cNvSpPr>
            <a:spLocks noGrp="1"/>
          </p:cNvSpPr>
          <p:nvPr>
            <p:ph type="title"/>
          </p:nvPr>
        </p:nvSpPr>
        <p:spPr>
          <a:prstGeom prst="rect">
            <a:avLst/>
          </a:prstGeom>
        </p:spPr>
        <p:txBody>
          <a:bodyPr/>
          <a:lstStyle/>
          <a:p>
            <a:r>
              <a:rPr lang="fr-BE" dirty="0">
                <a:solidFill>
                  <a:srgbClr val="00AEEF"/>
                </a:solidFill>
                <a:latin typeface="Verdana"/>
                <a:cs typeface="Verdana"/>
              </a:rPr>
              <a:t>Enquête réalisée par le bureau </a:t>
            </a:r>
            <a:endParaRPr lang="fr-BE" dirty="0">
              <a:solidFill>
                <a:srgbClr val="00AEEF"/>
              </a:solidFill>
            </a:endParaRPr>
          </a:p>
        </p:txBody>
      </p:sp>
      <p:grpSp>
        <p:nvGrpSpPr>
          <p:cNvPr id="7" name="Group 40">
            <a:extLst>
              <a:ext uri="{FF2B5EF4-FFF2-40B4-BE49-F238E27FC236}">
                <a16:creationId xmlns:a16="http://schemas.microsoft.com/office/drawing/2014/main" id="{CAB52C0E-FFC0-46C7-9D2D-A5172B9006E9}"/>
              </a:ext>
            </a:extLst>
          </p:cNvPr>
          <p:cNvGrpSpPr/>
          <p:nvPr/>
        </p:nvGrpSpPr>
        <p:grpSpPr>
          <a:xfrm>
            <a:off x="2255574" y="1515238"/>
            <a:ext cx="7383953" cy="4274596"/>
            <a:chOff x="3014213" y="1723172"/>
            <a:chExt cx="5859957" cy="3392350"/>
          </a:xfrm>
        </p:grpSpPr>
        <p:grpSp>
          <p:nvGrpSpPr>
            <p:cNvPr id="8" name="Group 7">
              <a:extLst>
                <a:ext uri="{FF2B5EF4-FFF2-40B4-BE49-F238E27FC236}">
                  <a16:creationId xmlns:a16="http://schemas.microsoft.com/office/drawing/2014/main" id="{4901C9C7-30CF-4DBE-BA65-F041B8646347}"/>
                </a:ext>
              </a:extLst>
            </p:cNvPr>
            <p:cNvGrpSpPr/>
            <p:nvPr/>
          </p:nvGrpSpPr>
          <p:grpSpPr>
            <a:xfrm>
              <a:off x="6017689" y="1723172"/>
              <a:ext cx="1347596" cy="3392350"/>
              <a:chOff x="6072898" y="922866"/>
              <a:chExt cx="1347596" cy="3392350"/>
            </a:xfrm>
          </p:grpSpPr>
          <p:sp>
            <p:nvSpPr>
              <p:cNvPr id="30" name="Text Placeholder 11">
                <a:extLst>
                  <a:ext uri="{FF2B5EF4-FFF2-40B4-BE49-F238E27FC236}">
                    <a16:creationId xmlns:a16="http://schemas.microsoft.com/office/drawing/2014/main" id="{DB962837-7FDD-431A-B2AE-C8E5D367696F}"/>
                  </a:ext>
                </a:extLst>
              </p:cNvPr>
              <p:cNvSpPr txBox="1">
                <a:spLocks/>
              </p:cNvSpPr>
              <p:nvPr/>
            </p:nvSpPr>
            <p:spPr>
              <a:xfrm>
                <a:off x="6072898" y="922866"/>
                <a:ext cx="1347596" cy="3392350"/>
              </a:xfrm>
              <a:prstGeom prst="rect">
                <a:avLst/>
              </a:prstGeom>
              <a:noFill/>
              <a:ln>
                <a:solidFill>
                  <a:srgbClr val="4472C4">
                    <a:lumMod val="50000"/>
                  </a:srgbClr>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defTabSz="1152237">
                  <a:defRPr/>
                </a:pPr>
                <a:endParaRPr lang="en-GB" sz="1512" kern="0" dirty="0">
                  <a:latin typeface="Calibri" panose="020F0502020204030204"/>
                  <a:cs typeface="Arial" charset="0"/>
                </a:endParaRPr>
              </a:p>
            </p:txBody>
          </p:sp>
          <p:pic>
            <p:nvPicPr>
              <p:cNvPr id="31" name="Picture 6">
                <a:extLst>
                  <a:ext uri="{FF2B5EF4-FFF2-40B4-BE49-F238E27FC236}">
                    <a16:creationId xmlns:a16="http://schemas.microsoft.com/office/drawing/2014/main" id="{BF40C985-18BD-494C-AF18-156C4C716106}"/>
                  </a:ext>
                </a:extLst>
              </p:cNvPr>
              <p:cNvPicPr>
                <a:picLocks noChangeAspect="1" noChangeArrowheads="1"/>
              </p:cNvPicPr>
              <p:nvPr/>
            </p:nvPicPr>
            <p:blipFill rotWithShape="1">
              <a:blip r:embed="rId2" cstate="print">
                <a:duotone>
                  <a:srgbClr val="4472C4">
                    <a:shade val="45000"/>
                    <a:satMod val="135000"/>
                  </a:srgb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0922" r="10922"/>
              <a:stretch/>
            </p:blipFill>
            <p:spPr bwMode="ltGray">
              <a:xfrm>
                <a:off x="6072898" y="1293543"/>
                <a:ext cx="1347596" cy="1149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 Placeholder 11">
                <a:extLst>
                  <a:ext uri="{FF2B5EF4-FFF2-40B4-BE49-F238E27FC236}">
                    <a16:creationId xmlns:a16="http://schemas.microsoft.com/office/drawing/2014/main" id="{083A7F9C-A376-4F26-9C12-7D9DFC90A836}"/>
                  </a:ext>
                </a:extLst>
              </p:cNvPr>
              <p:cNvSpPr txBox="1">
                <a:spLocks/>
              </p:cNvSpPr>
              <p:nvPr/>
            </p:nvSpPr>
            <p:spPr>
              <a:xfrm>
                <a:off x="6072898" y="922866"/>
                <a:ext cx="1347596" cy="383539"/>
              </a:xfrm>
              <a:prstGeom prst="rect">
                <a:avLst/>
              </a:prstGeom>
              <a:solidFill>
                <a:srgbClr val="4472C4">
                  <a:lumMod val="50000"/>
                </a:srgbClr>
              </a:solidFill>
              <a:ln>
                <a:solidFill>
                  <a:srgbClr val="4472C4">
                    <a:lumMod val="50000"/>
                  </a:srgbClr>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defTabSz="1152237">
                  <a:defRPr/>
                </a:pPr>
                <a:r>
                  <a:rPr lang="fr-BE" sz="1135" kern="0" dirty="0">
                    <a:latin typeface="Calibri" panose="020F0502020204030204"/>
                    <a:cs typeface="Arial" charset="0"/>
                  </a:rPr>
                  <a:t>Méthode de collecte de données</a:t>
                </a:r>
              </a:p>
            </p:txBody>
          </p:sp>
          <p:sp>
            <p:nvSpPr>
              <p:cNvPr id="33" name="TextBox 13">
                <a:extLst>
                  <a:ext uri="{FF2B5EF4-FFF2-40B4-BE49-F238E27FC236}">
                    <a16:creationId xmlns:a16="http://schemas.microsoft.com/office/drawing/2014/main" id="{B49D3824-5258-4EA1-B14D-DF9BC1E78415}"/>
                  </a:ext>
                </a:extLst>
              </p:cNvPr>
              <p:cNvSpPr txBox="1"/>
              <p:nvPr/>
            </p:nvSpPr>
            <p:spPr>
              <a:xfrm>
                <a:off x="6072898" y="3034779"/>
                <a:ext cx="1347596" cy="709183"/>
              </a:xfrm>
              <a:prstGeom prst="rect">
                <a:avLst/>
              </a:prstGeom>
            </p:spPr>
            <p:txBody>
              <a:bodyPr vert="horz" wrap="square" lIns="0" tIns="0" rIns="0" bIns="0" rtlCol="0" anchor="t" anchorCtr="0">
                <a:noAutofit/>
              </a:bodyPr>
              <a:lstStyle/>
              <a:p>
                <a:pPr marL="6003" algn="ctr" defTabSz="1152237">
                  <a:spcBef>
                    <a:spcPts val="1512"/>
                  </a:spcBef>
                  <a:defRPr/>
                </a:pPr>
                <a:r>
                  <a:rPr lang="en-GB" sz="4032" b="1" kern="0" dirty="0">
                    <a:solidFill>
                      <a:srgbClr val="4472C4">
                        <a:lumMod val="50000"/>
                      </a:srgbClr>
                    </a:solidFill>
                    <a:latin typeface="Arial" panose="020B0604020202020204" pitchFamily="34" charset="0"/>
                    <a:cs typeface="Arial" panose="020B0604020202020204" pitchFamily="34" charset="0"/>
                  </a:rPr>
                  <a:t>Online</a:t>
                </a:r>
              </a:p>
            </p:txBody>
          </p:sp>
        </p:grpSp>
        <p:grpSp>
          <p:nvGrpSpPr>
            <p:cNvPr id="9" name="Group 14">
              <a:extLst>
                <a:ext uri="{FF2B5EF4-FFF2-40B4-BE49-F238E27FC236}">
                  <a16:creationId xmlns:a16="http://schemas.microsoft.com/office/drawing/2014/main" id="{ADAD6E99-C21E-4CDE-9849-A1D4DAEC24C2}"/>
                </a:ext>
              </a:extLst>
            </p:cNvPr>
            <p:cNvGrpSpPr/>
            <p:nvPr/>
          </p:nvGrpSpPr>
          <p:grpSpPr>
            <a:xfrm>
              <a:off x="7526573" y="1723172"/>
              <a:ext cx="1347596" cy="3392350"/>
              <a:chOff x="7548942" y="922866"/>
              <a:chExt cx="1347596" cy="3392350"/>
            </a:xfrm>
          </p:grpSpPr>
          <p:pic>
            <p:nvPicPr>
              <p:cNvPr id="26" name="Picture 11" descr="http://www.aiche.org/sites/default/files/styles/aiche_content/public/images/page/lead/edit_calendar_ssk_47433454.jpg?itok=GOEK7rfr">
                <a:extLst>
                  <a:ext uri="{FF2B5EF4-FFF2-40B4-BE49-F238E27FC236}">
                    <a16:creationId xmlns:a16="http://schemas.microsoft.com/office/drawing/2014/main" id="{C67EADA6-AB32-4860-9947-B2161CC62F70}"/>
                  </a:ext>
                </a:extLst>
              </p:cNvPr>
              <p:cNvPicPr>
                <a:picLocks noChangeAspect="1" noChangeArrowheads="1"/>
              </p:cNvPicPr>
              <p:nvPr/>
            </p:nvPicPr>
            <p:blipFill rotWithShape="1">
              <a:blip r:embed="rId4" cstate="print">
                <a:duotone>
                  <a:srgbClr val="A5A5A5">
                    <a:shade val="45000"/>
                    <a:satMod val="135000"/>
                  </a:srgbClr>
                  <a:prstClr val="white"/>
                </a:duotone>
                <a:extLst>
                  <a:ext uri="{28A0092B-C50C-407E-A947-70E740481C1C}">
                    <a14:useLocalDpi xmlns:a14="http://schemas.microsoft.com/office/drawing/2010/main" val="0"/>
                  </a:ext>
                </a:extLst>
              </a:blip>
              <a:srcRect l="16985" r="5385"/>
              <a:stretch/>
            </p:blipFill>
            <p:spPr bwMode="auto">
              <a:xfrm>
                <a:off x="7548942" y="1293544"/>
                <a:ext cx="1347596" cy="11492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11">
                <a:extLst>
                  <a:ext uri="{FF2B5EF4-FFF2-40B4-BE49-F238E27FC236}">
                    <a16:creationId xmlns:a16="http://schemas.microsoft.com/office/drawing/2014/main" id="{BCFC7CCC-10AD-44A0-B452-A3F4B118FA0E}"/>
                  </a:ext>
                </a:extLst>
              </p:cNvPr>
              <p:cNvSpPr txBox="1">
                <a:spLocks/>
              </p:cNvSpPr>
              <p:nvPr/>
            </p:nvSpPr>
            <p:spPr>
              <a:xfrm>
                <a:off x="7548942" y="922866"/>
                <a:ext cx="1347596" cy="3392350"/>
              </a:xfrm>
              <a:prstGeom prst="rect">
                <a:avLst/>
              </a:prstGeom>
              <a:noFill/>
              <a:ln>
                <a:solidFill>
                  <a:srgbClr val="A5A5A5"/>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defTabSz="1152237">
                  <a:defRPr/>
                </a:pPr>
                <a:endParaRPr lang="en-GB" sz="1512" kern="0" dirty="0">
                  <a:latin typeface="Calibri" panose="020F0502020204030204"/>
                  <a:cs typeface="Arial" charset="0"/>
                </a:endParaRPr>
              </a:p>
            </p:txBody>
          </p:sp>
          <p:sp>
            <p:nvSpPr>
              <p:cNvPr id="28" name="Text Placeholder 11">
                <a:extLst>
                  <a:ext uri="{FF2B5EF4-FFF2-40B4-BE49-F238E27FC236}">
                    <a16:creationId xmlns:a16="http://schemas.microsoft.com/office/drawing/2014/main" id="{2706F8AC-82EA-46C0-86A6-9EFAE8BE88C8}"/>
                  </a:ext>
                </a:extLst>
              </p:cNvPr>
              <p:cNvSpPr txBox="1">
                <a:spLocks/>
              </p:cNvSpPr>
              <p:nvPr/>
            </p:nvSpPr>
            <p:spPr>
              <a:xfrm>
                <a:off x="7548942" y="922866"/>
                <a:ext cx="1347596" cy="383539"/>
              </a:xfrm>
              <a:prstGeom prst="rect">
                <a:avLst/>
              </a:prstGeom>
              <a:solidFill>
                <a:srgbClr val="14B2EC"/>
              </a:solidFill>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defTabSz="1152237">
                  <a:defRPr/>
                </a:pPr>
                <a:r>
                  <a:rPr lang="fr-BE" sz="1512" kern="0" dirty="0">
                    <a:latin typeface="Calibri" panose="020F0502020204030204"/>
                    <a:cs typeface="Arial" charset="0"/>
                  </a:rPr>
                  <a:t>Période du terrain</a:t>
                </a:r>
              </a:p>
            </p:txBody>
          </p:sp>
          <p:sp>
            <p:nvSpPr>
              <p:cNvPr id="29" name="TextBox 18">
                <a:extLst>
                  <a:ext uri="{FF2B5EF4-FFF2-40B4-BE49-F238E27FC236}">
                    <a16:creationId xmlns:a16="http://schemas.microsoft.com/office/drawing/2014/main" id="{921ECF67-15AA-4AAE-9ECF-F024AADA0A97}"/>
                  </a:ext>
                </a:extLst>
              </p:cNvPr>
              <p:cNvSpPr txBox="1"/>
              <p:nvPr/>
            </p:nvSpPr>
            <p:spPr>
              <a:xfrm>
                <a:off x="7548942" y="2972563"/>
                <a:ext cx="1347596" cy="1121667"/>
              </a:xfrm>
              <a:prstGeom prst="rect">
                <a:avLst/>
              </a:prstGeom>
            </p:spPr>
            <p:txBody>
              <a:bodyPr vert="horz" wrap="square" lIns="0" tIns="0" rIns="0" bIns="0" rtlCol="0" anchor="t" anchorCtr="0">
                <a:noAutofit/>
              </a:bodyPr>
              <a:lstStyle/>
              <a:p>
                <a:pPr algn="ctr" defTabSz="1152237">
                  <a:defRPr/>
                </a:pPr>
                <a:r>
                  <a:rPr lang="en-GB" sz="1764" kern="0" dirty="0">
                    <a:solidFill>
                      <a:srgbClr val="14B2EC"/>
                    </a:solidFill>
                    <a:latin typeface="Arial" panose="020B0604020202020204" pitchFamily="34" charset="0"/>
                    <a:cs typeface="Arial" panose="020B0604020202020204" pitchFamily="34" charset="0"/>
                  </a:rPr>
                  <a:t>DU:  </a:t>
                </a:r>
              </a:p>
              <a:p>
                <a:pPr algn="ctr" defTabSz="1152237">
                  <a:defRPr/>
                </a:pPr>
                <a:r>
                  <a:rPr lang="en-GB" sz="1764" b="1" kern="0" dirty="0">
                    <a:solidFill>
                      <a:srgbClr val="14B2EC"/>
                    </a:solidFill>
                    <a:latin typeface="Arial" panose="020B0604020202020204" pitchFamily="34" charset="0"/>
                    <a:cs typeface="Arial" panose="020B0604020202020204" pitchFamily="34" charset="0"/>
                  </a:rPr>
                  <a:t>26/05/2023 </a:t>
                </a:r>
              </a:p>
              <a:p>
                <a:pPr algn="ctr" defTabSz="1152237">
                  <a:defRPr/>
                </a:pPr>
                <a:endParaRPr lang="en-GB" sz="1387" b="1" kern="0" dirty="0">
                  <a:solidFill>
                    <a:srgbClr val="14B2EC"/>
                  </a:solidFill>
                  <a:latin typeface="Arial" panose="020B0604020202020204" pitchFamily="34" charset="0"/>
                  <a:cs typeface="Arial" panose="020B0604020202020204" pitchFamily="34" charset="0"/>
                </a:endParaRPr>
              </a:p>
              <a:p>
                <a:pPr algn="ctr" defTabSz="1152237">
                  <a:defRPr/>
                </a:pPr>
                <a:r>
                  <a:rPr lang="en-GB" sz="1764" kern="0" dirty="0">
                    <a:solidFill>
                      <a:srgbClr val="14B2EC"/>
                    </a:solidFill>
                    <a:latin typeface="Arial" panose="020B0604020202020204" pitchFamily="34" charset="0"/>
                    <a:cs typeface="Arial" panose="020B0604020202020204" pitchFamily="34" charset="0"/>
                  </a:rPr>
                  <a:t>AU: </a:t>
                </a:r>
              </a:p>
              <a:p>
                <a:pPr algn="ctr" defTabSz="1152237">
                  <a:defRPr/>
                </a:pPr>
                <a:r>
                  <a:rPr lang="en-GB" sz="1764" b="1" kern="0" dirty="0">
                    <a:solidFill>
                      <a:srgbClr val="14B2EC"/>
                    </a:solidFill>
                    <a:latin typeface="Arial" panose="020B0604020202020204" pitchFamily="34" charset="0"/>
                    <a:cs typeface="Arial" panose="020B0604020202020204" pitchFamily="34" charset="0"/>
                  </a:rPr>
                  <a:t>30/05/2023</a:t>
                </a:r>
              </a:p>
            </p:txBody>
          </p:sp>
        </p:grpSp>
        <p:grpSp>
          <p:nvGrpSpPr>
            <p:cNvPr id="11" name="Group 24">
              <a:extLst>
                <a:ext uri="{FF2B5EF4-FFF2-40B4-BE49-F238E27FC236}">
                  <a16:creationId xmlns:a16="http://schemas.microsoft.com/office/drawing/2014/main" id="{BC0B2C39-8638-429B-B206-9D959E9689A7}"/>
                </a:ext>
              </a:extLst>
            </p:cNvPr>
            <p:cNvGrpSpPr/>
            <p:nvPr/>
          </p:nvGrpSpPr>
          <p:grpSpPr>
            <a:xfrm>
              <a:off x="3014213" y="1723172"/>
              <a:ext cx="1348413" cy="3392350"/>
              <a:chOff x="247463" y="922866"/>
              <a:chExt cx="1348413" cy="3392350"/>
            </a:xfrm>
          </p:grpSpPr>
          <p:pic>
            <p:nvPicPr>
              <p:cNvPr id="22" name="Picture 18">
                <a:extLst>
                  <a:ext uri="{FF2B5EF4-FFF2-40B4-BE49-F238E27FC236}">
                    <a16:creationId xmlns:a16="http://schemas.microsoft.com/office/drawing/2014/main" id="{CF8A7D8E-B258-44D3-BEA1-76E7742A9AE6}"/>
                  </a:ext>
                </a:extLst>
              </p:cNvPr>
              <p:cNvPicPr>
                <a:picLocks noChangeAspect="1" noChangeArrowheads="1"/>
              </p:cNvPicPr>
              <p:nvPr/>
            </p:nvPicPr>
            <p:blipFill>
              <a:blip r:embed="rId5" cstate="print">
                <a:duotone>
                  <a:srgbClr val="70AD47">
                    <a:shade val="45000"/>
                    <a:satMod val="135000"/>
                  </a:srgb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7463" y="1226054"/>
                <a:ext cx="1348413" cy="121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Placeholder 11">
                <a:extLst>
                  <a:ext uri="{FF2B5EF4-FFF2-40B4-BE49-F238E27FC236}">
                    <a16:creationId xmlns:a16="http://schemas.microsoft.com/office/drawing/2014/main" id="{8C8A8BF8-0AE5-423B-A145-203BFC678095}"/>
                  </a:ext>
                </a:extLst>
              </p:cNvPr>
              <p:cNvSpPr txBox="1">
                <a:spLocks/>
              </p:cNvSpPr>
              <p:nvPr/>
            </p:nvSpPr>
            <p:spPr>
              <a:xfrm>
                <a:off x="247463" y="922866"/>
                <a:ext cx="1347596" cy="3392350"/>
              </a:xfrm>
              <a:prstGeom prst="rect">
                <a:avLst/>
              </a:prstGeom>
              <a:noFill/>
              <a:ln>
                <a:solidFill>
                  <a:schemeClr val="accent5"/>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defTabSz="1152237">
                  <a:defRPr/>
                </a:pPr>
                <a:endParaRPr lang="en-GB" sz="1512" kern="0" dirty="0">
                  <a:latin typeface="Calibri" panose="020F0502020204030204"/>
                  <a:cs typeface="Arial" charset="0"/>
                </a:endParaRPr>
              </a:p>
            </p:txBody>
          </p:sp>
          <p:sp>
            <p:nvSpPr>
              <p:cNvPr id="24" name="Text Placeholder 11">
                <a:extLst>
                  <a:ext uri="{FF2B5EF4-FFF2-40B4-BE49-F238E27FC236}">
                    <a16:creationId xmlns:a16="http://schemas.microsoft.com/office/drawing/2014/main" id="{BD784A86-53BA-47DE-B6A9-461AE79E65D8}"/>
                  </a:ext>
                </a:extLst>
              </p:cNvPr>
              <p:cNvSpPr txBox="1">
                <a:spLocks/>
              </p:cNvSpPr>
              <p:nvPr/>
            </p:nvSpPr>
            <p:spPr>
              <a:xfrm>
                <a:off x="247463" y="922866"/>
                <a:ext cx="1347596" cy="383539"/>
              </a:xfrm>
              <a:prstGeom prst="rect">
                <a:avLst/>
              </a:prstGeom>
              <a:solidFill>
                <a:schemeClr val="accent5"/>
              </a:solidFill>
              <a:ln>
                <a:solidFill>
                  <a:srgbClr val="70AD47"/>
                </a:solidFill>
              </a:ln>
            </p:spPr>
            <p:txBody>
              <a:bodyPr anchor="ctr" anchorCtr="0"/>
              <a:lstStyle>
                <a:lvl1pPr marL="0" indent="0" algn="l" defTabSz="1358890" rtl="0" eaLnBrk="1" latinLnBrk="0" hangingPunct="1">
                  <a:lnSpc>
                    <a:spcPct val="90000"/>
                  </a:lnSpc>
                  <a:spcBef>
                    <a:spcPts val="2400"/>
                  </a:spcBef>
                  <a:buFont typeface="Arial" panose="020B0604020202020204" pitchFamily="34" charset="0"/>
                  <a:buNone/>
                  <a:defRPr sz="2400" kern="1200" cap="all" baseline="0">
                    <a:solidFill>
                      <a:schemeClr val="tx2"/>
                    </a:solidFill>
                    <a:latin typeface="+mn-lt"/>
                    <a:ea typeface="+mn-ea"/>
                    <a:cs typeface="+mn-cs"/>
                  </a:defRPr>
                </a:lvl1pPr>
                <a:lvl2pPr marL="4763" indent="0" algn="l" defTabSz="1358890" rtl="0" eaLnBrk="1" latinLnBrk="0" hangingPunct="1">
                  <a:lnSpc>
                    <a:spcPct val="100000"/>
                  </a:lnSpc>
                  <a:spcBef>
                    <a:spcPts val="1200"/>
                  </a:spcBef>
                  <a:buFont typeface="Arial" panose="020B0604020202020204" pitchFamily="34" charset="0"/>
                  <a:buNone/>
                  <a:defRPr sz="1800" kern="1200">
                    <a:solidFill>
                      <a:schemeClr val="tx1">
                        <a:lumMod val="75000"/>
                        <a:lumOff val="25000"/>
                      </a:schemeClr>
                    </a:solidFill>
                    <a:latin typeface="+mn-lt"/>
                    <a:ea typeface="+mn-ea"/>
                    <a:cs typeface="+mn-cs"/>
                  </a:defRPr>
                </a:lvl2pPr>
                <a:lvl3pPr marL="363538" indent="-274638" algn="l" defTabSz="1358890" rtl="0" eaLnBrk="1" latinLnBrk="0" hangingPunct="1">
                  <a:lnSpc>
                    <a:spcPct val="100000"/>
                  </a:lnSpc>
                  <a:spcBef>
                    <a:spcPts val="1200"/>
                  </a:spcBef>
                  <a:spcAft>
                    <a:spcPts val="600"/>
                  </a:spcAft>
                  <a:buFont typeface="Arial" panose="020B0604020202020204" pitchFamily="34" charset="0"/>
                  <a:buChar char="•"/>
                  <a:defRPr sz="1800" kern="1200">
                    <a:solidFill>
                      <a:schemeClr val="tx1">
                        <a:lumMod val="75000"/>
                        <a:lumOff val="25000"/>
                      </a:schemeClr>
                    </a:solidFill>
                    <a:latin typeface="+mn-lt"/>
                    <a:ea typeface="+mn-ea"/>
                    <a:cs typeface="+mn-cs"/>
                  </a:defRPr>
                </a:lvl3pPr>
                <a:lvl4pPr marL="725488" indent="-280988" algn="l" defTabSz="1358890" rtl="0" eaLnBrk="1" latinLnBrk="0" hangingPunct="1">
                  <a:lnSpc>
                    <a:spcPct val="95000"/>
                  </a:lnSpc>
                  <a:spcBef>
                    <a:spcPts val="6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074738" indent="-350838" algn="l" defTabSz="1358890" rtl="0" eaLnBrk="1" latinLnBrk="0" hangingPunct="1">
                  <a:lnSpc>
                    <a:spcPct val="90000"/>
                  </a:lnSpc>
                  <a:spcBef>
                    <a:spcPts val="3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3736947"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16392"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095837"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775282"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a:lstStyle>
              <a:p>
                <a:pPr algn="ctr" defTabSz="1811808">
                  <a:lnSpc>
                    <a:spcPct val="100000"/>
                  </a:lnSpc>
                  <a:spcBef>
                    <a:spcPts val="0"/>
                  </a:spcBef>
                  <a:defRPr/>
                </a:pPr>
                <a:r>
                  <a:rPr lang="fr-BE" sz="1512" dirty="0">
                    <a:solidFill>
                      <a:srgbClr val="FFFFFF"/>
                    </a:solidFill>
                    <a:latin typeface="Calibri" panose="020F0502020204030204"/>
                  </a:rPr>
                  <a:t>Description de l’ECHANTILLON</a:t>
                </a:r>
              </a:p>
            </p:txBody>
          </p:sp>
          <p:sp>
            <p:nvSpPr>
              <p:cNvPr id="25" name="TextBox 28">
                <a:extLst>
                  <a:ext uri="{FF2B5EF4-FFF2-40B4-BE49-F238E27FC236}">
                    <a16:creationId xmlns:a16="http://schemas.microsoft.com/office/drawing/2014/main" id="{6FE102CE-1681-40FC-AAD8-857AAEAE928F}"/>
                  </a:ext>
                </a:extLst>
              </p:cNvPr>
              <p:cNvSpPr txBox="1"/>
              <p:nvPr/>
            </p:nvSpPr>
            <p:spPr>
              <a:xfrm>
                <a:off x="262211" y="2749115"/>
                <a:ext cx="1332848" cy="916762"/>
              </a:xfrm>
              <a:prstGeom prst="rect">
                <a:avLst/>
              </a:prstGeom>
            </p:spPr>
            <p:txBody>
              <a:bodyPr vert="horz" wrap="square" lIns="0" tIns="0" rIns="0" bIns="0" rtlCol="0" anchor="t" anchorCtr="0">
                <a:noAutofit/>
              </a:bodyPr>
              <a:lstStyle/>
              <a:p>
                <a:pPr algn="ctr" defTabSz="1152237">
                  <a:defRPr/>
                </a:pPr>
                <a:r>
                  <a:rPr lang="fr-BE" sz="1764" b="1" kern="0" dirty="0">
                    <a:solidFill>
                      <a:srgbClr val="4BACC6"/>
                    </a:solidFill>
                    <a:latin typeface="Arial" panose="020B0604020202020204" pitchFamily="34" charset="0"/>
                    <a:cs typeface="Arial" panose="020B0604020202020204" pitchFamily="34" charset="0"/>
                  </a:rPr>
                  <a:t>Échantillon représentatif de la population belge âgée de </a:t>
                </a:r>
              </a:p>
              <a:p>
                <a:pPr algn="ctr" defTabSz="1152237">
                  <a:defRPr/>
                </a:pPr>
                <a:r>
                  <a:rPr lang="fr-BE" sz="1764" b="1" kern="0" dirty="0">
                    <a:solidFill>
                      <a:srgbClr val="4BACC6"/>
                    </a:solidFill>
                    <a:latin typeface="Arial" panose="020B0604020202020204" pitchFamily="34" charset="0"/>
                    <a:cs typeface="Arial" panose="020B0604020202020204" pitchFamily="34" charset="0"/>
                  </a:rPr>
                  <a:t>18 à 70 ans</a:t>
                </a:r>
              </a:p>
            </p:txBody>
          </p:sp>
        </p:grpSp>
        <p:grpSp>
          <p:nvGrpSpPr>
            <p:cNvPr id="12" name="Group 29">
              <a:extLst>
                <a:ext uri="{FF2B5EF4-FFF2-40B4-BE49-F238E27FC236}">
                  <a16:creationId xmlns:a16="http://schemas.microsoft.com/office/drawing/2014/main" id="{FE593E0E-2371-49BF-BF4B-972594CDB2C3}"/>
                </a:ext>
              </a:extLst>
            </p:cNvPr>
            <p:cNvGrpSpPr/>
            <p:nvPr/>
          </p:nvGrpSpPr>
          <p:grpSpPr>
            <a:xfrm>
              <a:off x="4523914" y="1723172"/>
              <a:ext cx="1347596" cy="3392350"/>
              <a:chOff x="1683920" y="922866"/>
              <a:chExt cx="1347596" cy="3392350"/>
            </a:xfrm>
          </p:grpSpPr>
          <p:pic>
            <p:nvPicPr>
              <p:cNvPr id="17" name="Picture 17" descr="http://blog.outlawsalesgroup.com/wp-content/uploads/2013/03/friends.jpg">
                <a:extLst>
                  <a:ext uri="{FF2B5EF4-FFF2-40B4-BE49-F238E27FC236}">
                    <a16:creationId xmlns:a16="http://schemas.microsoft.com/office/drawing/2014/main" id="{8CCFCC60-D0B8-4218-ACAD-768EEBDD5068}"/>
                  </a:ext>
                </a:extLst>
              </p:cNvPr>
              <p:cNvPicPr>
                <a:picLocks noChangeAspect="1" noChangeArrowheads="1"/>
              </p:cNvPicPr>
              <p:nvPr/>
            </p:nvPicPr>
            <p:blipFill rotWithShape="1">
              <a:blip r:embed="rId7" cstate="print">
                <a:duotone>
                  <a:srgbClr val="70AD47">
                    <a:shade val="45000"/>
                    <a:satMod val="135000"/>
                  </a:srgbClr>
                  <a:prstClr val="white"/>
                </a:duotone>
                <a:extLst>
                  <a:ext uri="{28A0092B-C50C-407E-A947-70E740481C1C}">
                    <a14:useLocalDpi xmlns:a14="http://schemas.microsoft.com/office/drawing/2010/main" val="0"/>
                  </a:ext>
                </a:extLst>
              </a:blip>
              <a:srcRect l="10281" r="27388"/>
              <a:stretch/>
            </p:blipFill>
            <p:spPr bwMode="auto">
              <a:xfrm>
                <a:off x="1683920" y="1404889"/>
                <a:ext cx="1347596" cy="10344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1">
                <a:extLst>
                  <a:ext uri="{FF2B5EF4-FFF2-40B4-BE49-F238E27FC236}">
                    <a16:creationId xmlns:a16="http://schemas.microsoft.com/office/drawing/2014/main" id="{2C795F1C-803D-4794-B15B-FEF484DF5838}"/>
                  </a:ext>
                </a:extLst>
              </p:cNvPr>
              <p:cNvSpPr txBox="1">
                <a:spLocks/>
              </p:cNvSpPr>
              <p:nvPr/>
            </p:nvSpPr>
            <p:spPr>
              <a:xfrm>
                <a:off x="1683920" y="922866"/>
                <a:ext cx="1347596" cy="3392350"/>
              </a:xfrm>
              <a:prstGeom prst="rect">
                <a:avLst/>
              </a:prstGeom>
              <a:noFill/>
              <a:ln>
                <a:solidFill>
                  <a:srgbClr val="439F9D"/>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defTabSz="1152237">
                  <a:defRPr/>
                </a:pPr>
                <a:endParaRPr lang="en-GB" sz="1512" kern="0" dirty="0">
                  <a:latin typeface="Calibri" panose="020F0502020204030204"/>
                  <a:cs typeface="Arial" charset="0"/>
                </a:endParaRPr>
              </a:p>
            </p:txBody>
          </p:sp>
          <p:sp>
            <p:nvSpPr>
              <p:cNvPr id="19" name="Text Placeholder 11">
                <a:extLst>
                  <a:ext uri="{FF2B5EF4-FFF2-40B4-BE49-F238E27FC236}">
                    <a16:creationId xmlns:a16="http://schemas.microsoft.com/office/drawing/2014/main" id="{BC8EB46A-8F8E-462E-868C-E797567EFB5D}"/>
                  </a:ext>
                </a:extLst>
              </p:cNvPr>
              <p:cNvSpPr txBox="1">
                <a:spLocks/>
              </p:cNvSpPr>
              <p:nvPr/>
            </p:nvSpPr>
            <p:spPr>
              <a:xfrm>
                <a:off x="1683920" y="922866"/>
                <a:ext cx="1347596" cy="383539"/>
              </a:xfrm>
              <a:prstGeom prst="rect">
                <a:avLst/>
              </a:prstGeom>
              <a:solidFill>
                <a:srgbClr val="4472C4">
                  <a:lumMod val="60000"/>
                  <a:lumOff val="40000"/>
                </a:srgbClr>
              </a:solidFill>
              <a:ln>
                <a:solidFill>
                  <a:srgbClr val="439F9D"/>
                </a:solidFill>
              </a:ln>
            </p:spPr>
            <p:txBody>
              <a:bodyPr anchor="ctr" anchorCtr="0"/>
              <a:lstStyle>
                <a:lvl1pPr marL="0" indent="0" algn="l" defTabSz="1358890" rtl="0" eaLnBrk="1" latinLnBrk="0" hangingPunct="1">
                  <a:lnSpc>
                    <a:spcPct val="90000"/>
                  </a:lnSpc>
                  <a:spcBef>
                    <a:spcPts val="2400"/>
                  </a:spcBef>
                  <a:buFont typeface="Arial" panose="020B0604020202020204" pitchFamily="34" charset="0"/>
                  <a:buNone/>
                  <a:defRPr sz="2400" kern="1200" cap="all" baseline="0">
                    <a:solidFill>
                      <a:schemeClr val="tx2"/>
                    </a:solidFill>
                    <a:latin typeface="+mn-lt"/>
                    <a:ea typeface="+mn-ea"/>
                    <a:cs typeface="+mn-cs"/>
                  </a:defRPr>
                </a:lvl1pPr>
                <a:lvl2pPr marL="4763" indent="0" algn="l" defTabSz="1358890" rtl="0" eaLnBrk="1" latinLnBrk="0" hangingPunct="1">
                  <a:lnSpc>
                    <a:spcPct val="100000"/>
                  </a:lnSpc>
                  <a:spcBef>
                    <a:spcPts val="1200"/>
                  </a:spcBef>
                  <a:buFont typeface="Arial" panose="020B0604020202020204" pitchFamily="34" charset="0"/>
                  <a:buNone/>
                  <a:defRPr sz="1800" kern="1200">
                    <a:solidFill>
                      <a:schemeClr val="tx1">
                        <a:lumMod val="75000"/>
                        <a:lumOff val="25000"/>
                      </a:schemeClr>
                    </a:solidFill>
                    <a:latin typeface="+mn-lt"/>
                    <a:ea typeface="+mn-ea"/>
                    <a:cs typeface="+mn-cs"/>
                  </a:defRPr>
                </a:lvl2pPr>
                <a:lvl3pPr marL="363538" indent="-274638" algn="l" defTabSz="1358890" rtl="0" eaLnBrk="1" latinLnBrk="0" hangingPunct="1">
                  <a:lnSpc>
                    <a:spcPct val="100000"/>
                  </a:lnSpc>
                  <a:spcBef>
                    <a:spcPts val="1200"/>
                  </a:spcBef>
                  <a:spcAft>
                    <a:spcPts val="600"/>
                  </a:spcAft>
                  <a:buFont typeface="Arial" panose="020B0604020202020204" pitchFamily="34" charset="0"/>
                  <a:buChar char="•"/>
                  <a:defRPr sz="1800" kern="1200">
                    <a:solidFill>
                      <a:schemeClr val="tx1">
                        <a:lumMod val="75000"/>
                        <a:lumOff val="25000"/>
                      </a:schemeClr>
                    </a:solidFill>
                    <a:latin typeface="+mn-lt"/>
                    <a:ea typeface="+mn-ea"/>
                    <a:cs typeface="+mn-cs"/>
                  </a:defRPr>
                </a:lvl3pPr>
                <a:lvl4pPr marL="725488" indent="-280988" algn="l" defTabSz="1358890" rtl="0" eaLnBrk="1" latinLnBrk="0" hangingPunct="1">
                  <a:lnSpc>
                    <a:spcPct val="95000"/>
                  </a:lnSpc>
                  <a:spcBef>
                    <a:spcPts val="6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074738" indent="-350838" algn="l" defTabSz="1358890" rtl="0" eaLnBrk="1" latinLnBrk="0" hangingPunct="1">
                  <a:lnSpc>
                    <a:spcPct val="90000"/>
                  </a:lnSpc>
                  <a:spcBef>
                    <a:spcPts val="3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3736947"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16392"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095837"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775282"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a:lstStyle>
              <a:p>
                <a:pPr algn="ctr" defTabSz="1811808">
                  <a:lnSpc>
                    <a:spcPct val="100000"/>
                  </a:lnSpc>
                  <a:spcBef>
                    <a:spcPts val="0"/>
                  </a:spcBef>
                  <a:defRPr/>
                </a:pPr>
                <a:r>
                  <a:rPr lang="fr-BE" sz="1512" dirty="0">
                    <a:solidFill>
                      <a:srgbClr val="FFFFFF"/>
                    </a:solidFill>
                    <a:latin typeface="Calibri" panose="020F0502020204030204"/>
                  </a:rPr>
                  <a:t>TAILLE DE L’ECHANTILLON</a:t>
                </a:r>
              </a:p>
            </p:txBody>
          </p:sp>
          <p:sp>
            <p:nvSpPr>
              <p:cNvPr id="20" name="TextBox 33">
                <a:extLst>
                  <a:ext uri="{FF2B5EF4-FFF2-40B4-BE49-F238E27FC236}">
                    <a16:creationId xmlns:a16="http://schemas.microsoft.com/office/drawing/2014/main" id="{09F9ABAF-1DAB-455C-9EB9-DF54F99D102A}"/>
                  </a:ext>
                </a:extLst>
              </p:cNvPr>
              <p:cNvSpPr txBox="1"/>
              <p:nvPr/>
            </p:nvSpPr>
            <p:spPr>
              <a:xfrm>
                <a:off x="1683920" y="3429328"/>
                <a:ext cx="1347596" cy="412484"/>
              </a:xfrm>
              <a:prstGeom prst="rect">
                <a:avLst/>
              </a:prstGeom>
            </p:spPr>
            <p:txBody>
              <a:bodyPr vert="horz" wrap="square" lIns="0" tIns="0" rIns="0" bIns="0" rtlCol="0" anchor="ctr" anchorCtr="0">
                <a:noAutofit/>
              </a:bodyPr>
              <a:lstStyle/>
              <a:p>
                <a:pPr marL="6003" algn="ctr" defTabSz="1152237">
                  <a:spcBef>
                    <a:spcPts val="1512"/>
                  </a:spcBef>
                  <a:defRPr/>
                </a:pPr>
                <a:r>
                  <a:rPr lang="fr-BE" sz="2268" kern="0" dirty="0">
                    <a:solidFill>
                      <a:srgbClr val="4F81BD">
                        <a:lumMod val="60000"/>
                        <a:lumOff val="40000"/>
                      </a:srgbClr>
                    </a:solidFill>
                    <a:latin typeface="Arial" panose="020B0604020202020204" pitchFamily="34" charset="0"/>
                    <a:cs typeface="Arial" panose="020B0604020202020204" pitchFamily="34" charset="0"/>
                  </a:rPr>
                  <a:t>répondants</a:t>
                </a:r>
              </a:p>
            </p:txBody>
          </p:sp>
          <p:sp>
            <p:nvSpPr>
              <p:cNvPr id="21" name="TextBox 34">
                <a:extLst>
                  <a:ext uri="{FF2B5EF4-FFF2-40B4-BE49-F238E27FC236}">
                    <a16:creationId xmlns:a16="http://schemas.microsoft.com/office/drawing/2014/main" id="{E9C37069-B148-45DB-AD1A-B2B5114AD4D4}"/>
                  </a:ext>
                </a:extLst>
              </p:cNvPr>
              <p:cNvSpPr txBox="1"/>
              <p:nvPr/>
            </p:nvSpPr>
            <p:spPr>
              <a:xfrm>
                <a:off x="1683920" y="3029991"/>
                <a:ext cx="1347596" cy="709183"/>
              </a:xfrm>
              <a:prstGeom prst="rect">
                <a:avLst/>
              </a:prstGeom>
            </p:spPr>
            <p:txBody>
              <a:bodyPr vert="horz" wrap="square" lIns="0" tIns="0" rIns="0" bIns="0" rtlCol="0" anchor="t" anchorCtr="0">
                <a:noAutofit/>
              </a:bodyPr>
              <a:lstStyle/>
              <a:p>
                <a:pPr marL="6003" algn="ctr" defTabSz="1152237">
                  <a:spcBef>
                    <a:spcPts val="1512"/>
                  </a:spcBef>
                  <a:defRPr/>
                </a:pPr>
                <a:r>
                  <a:rPr lang="fr-BE" sz="3528" b="1" kern="0" dirty="0">
                    <a:solidFill>
                      <a:srgbClr val="4F81BD">
                        <a:lumMod val="60000"/>
                        <a:lumOff val="40000"/>
                      </a:srgbClr>
                    </a:solidFill>
                    <a:latin typeface="Arial" panose="020B0604020202020204" pitchFamily="34" charset="0"/>
                    <a:cs typeface="Arial" panose="020B0604020202020204" pitchFamily="34" charset="0"/>
                  </a:rPr>
                  <a:t>n=1086</a:t>
                </a:r>
              </a:p>
              <a:p>
                <a:pPr marL="6003" algn="ctr" defTabSz="1152237">
                  <a:spcBef>
                    <a:spcPts val="1512"/>
                  </a:spcBef>
                  <a:defRPr/>
                </a:pPr>
                <a:endParaRPr lang="fr-BE" sz="3528" b="1" kern="0" dirty="0">
                  <a:solidFill>
                    <a:srgbClr val="4F81BD">
                      <a:lumMod val="60000"/>
                      <a:lumOff val="40000"/>
                    </a:srgbClr>
                  </a:solidFill>
                  <a:highlight>
                    <a:srgbClr val="FF0000"/>
                  </a:highlight>
                  <a:latin typeface="Arial" panose="020B0604020202020204" pitchFamily="34" charset="0"/>
                  <a:cs typeface="Arial" panose="020B0604020202020204" pitchFamily="34" charset="0"/>
                </a:endParaRPr>
              </a:p>
            </p:txBody>
          </p:sp>
        </p:grpSp>
        <p:pic>
          <p:nvPicPr>
            <p:cNvPr id="13" name="Picture 2">
              <a:extLst>
                <a:ext uri="{FF2B5EF4-FFF2-40B4-BE49-F238E27FC236}">
                  <a16:creationId xmlns:a16="http://schemas.microsoft.com/office/drawing/2014/main" id="{F5C14A0E-A709-4B25-A6CB-9EB4FACBCC62}"/>
                </a:ext>
              </a:extLst>
            </p:cNvPr>
            <p:cNvPicPr>
              <a:picLocks noChangeAspect="1"/>
            </p:cNvPicPr>
            <p:nvPr/>
          </p:nvPicPr>
          <p:blipFill>
            <a:blip r:embed="rId8"/>
            <a:stretch>
              <a:fillRect/>
            </a:stretch>
          </p:blipFill>
          <p:spPr>
            <a:xfrm>
              <a:off x="3028961" y="2104146"/>
              <a:ext cx="1332848" cy="1172139"/>
            </a:xfrm>
            <a:prstGeom prst="rect">
              <a:avLst/>
            </a:prstGeom>
          </p:spPr>
        </p:pic>
        <p:pic>
          <p:nvPicPr>
            <p:cNvPr id="14" name="Picture 5">
              <a:extLst>
                <a:ext uri="{FF2B5EF4-FFF2-40B4-BE49-F238E27FC236}">
                  <a16:creationId xmlns:a16="http://schemas.microsoft.com/office/drawing/2014/main" id="{0F1ACFB1-429F-447A-AB77-5849026A5E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1322" y="2125395"/>
              <a:ext cx="1332848" cy="1192600"/>
            </a:xfrm>
            <a:prstGeom prst="rect">
              <a:avLst/>
            </a:prstGeom>
          </p:spPr>
        </p:pic>
        <p:pic>
          <p:nvPicPr>
            <p:cNvPr id="15" name="Picture 30" descr="Afficher les informations sur l'image">
              <a:extLst>
                <a:ext uri="{FF2B5EF4-FFF2-40B4-BE49-F238E27FC236}">
                  <a16:creationId xmlns:a16="http://schemas.microsoft.com/office/drawing/2014/main" id="{BC037595-96A3-438A-8E74-0D25F1BD6A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7545" y="2125394"/>
              <a:ext cx="1312863" cy="11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8">
              <a:extLst>
                <a:ext uri="{FF2B5EF4-FFF2-40B4-BE49-F238E27FC236}">
                  <a16:creationId xmlns:a16="http://schemas.microsoft.com/office/drawing/2014/main" id="{99CD256C-0E86-4F67-AF0B-C06F74288624}"/>
                </a:ext>
              </a:extLst>
            </p:cNvPr>
            <p:cNvPicPr>
              <a:picLocks noChangeAspect="1"/>
            </p:cNvPicPr>
            <p:nvPr/>
          </p:nvPicPr>
          <p:blipFill rotWithShape="1">
            <a:blip r:embed="rId11">
              <a:extLst>
                <a:ext uri="{28A0092B-C50C-407E-A947-70E740481C1C}">
                  <a14:useLocalDpi xmlns:a14="http://schemas.microsoft.com/office/drawing/2010/main" val="0"/>
                </a:ext>
              </a:extLst>
            </a:blip>
            <a:srcRect l="21862"/>
            <a:stretch/>
          </p:blipFill>
          <p:spPr>
            <a:xfrm>
              <a:off x="4557251" y="2125394"/>
              <a:ext cx="1314259" cy="1148356"/>
            </a:xfrm>
            <a:prstGeom prst="rect">
              <a:avLst/>
            </a:prstGeom>
          </p:spPr>
        </p:pic>
      </p:grpSp>
      <p:sp>
        <p:nvSpPr>
          <p:cNvPr id="34" name="ZoneTexte 33">
            <a:extLst>
              <a:ext uri="{FF2B5EF4-FFF2-40B4-BE49-F238E27FC236}">
                <a16:creationId xmlns:a16="http://schemas.microsoft.com/office/drawing/2014/main" id="{B863C703-D538-4D1A-867D-4920F72BD13B}"/>
              </a:ext>
            </a:extLst>
          </p:cNvPr>
          <p:cNvSpPr txBox="1"/>
          <p:nvPr/>
        </p:nvSpPr>
        <p:spPr>
          <a:xfrm>
            <a:off x="2226660" y="5936978"/>
            <a:ext cx="4931953" cy="318100"/>
          </a:xfrm>
          <a:prstGeom prst="rect">
            <a:avLst/>
          </a:prstGeom>
          <a:noFill/>
        </p:spPr>
        <p:txBody>
          <a:bodyPr wrap="square" rtlCol="0">
            <a:spAutoFit/>
          </a:bodyPr>
          <a:lstStyle/>
          <a:p>
            <a:pPr defTabSz="1219170" fontAlgn="base">
              <a:spcBef>
                <a:spcPct val="0"/>
              </a:spcBef>
              <a:spcAft>
                <a:spcPct val="0"/>
              </a:spcAft>
              <a:defRPr/>
            </a:pPr>
            <a:r>
              <a:rPr lang="fr-BE" sz="1467" dirty="0">
                <a:solidFill>
                  <a:srgbClr val="003665"/>
                </a:solidFill>
                <a:latin typeface="Arial" charset="0"/>
                <a:cs typeface="Arial" charset="0"/>
              </a:rPr>
              <a:t>Marge d’erreur de 3% </a:t>
            </a:r>
          </a:p>
        </p:txBody>
      </p:sp>
      <p:pic>
        <p:nvPicPr>
          <p:cNvPr id="35" name="Image 34">
            <a:extLst>
              <a:ext uri="{FF2B5EF4-FFF2-40B4-BE49-F238E27FC236}">
                <a16:creationId xmlns:a16="http://schemas.microsoft.com/office/drawing/2014/main" id="{E4D45A1B-18B0-4305-B50C-6B8CC234B4B8}"/>
              </a:ext>
            </a:extLst>
          </p:cNvPr>
          <p:cNvPicPr>
            <a:picLocks noChangeAspect="1"/>
          </p:cNvPicPr>
          <p:nvPr/>
        </p:nvPicPr>
        <p:blipFill rotWithShape="1">
          <a:blip r:embed="rId12"/>
          <a:srcRect t="1" b="52844"/>
          <a:stretch/>
        </p:blipFill>
        <p:spPr>
          <a:xfrm>
            <a:off x="8799786" y="407888"/>
            <a:ext cx="939504" cy="724572"/>
          </a:xfrm>
          <a:prstGeom prst="rect">
            <a:avLst/>
          </a:prstGeom>
        </p:spPr>
      </p:pic>
      <p:sp>
        <p:nvSpPr>
          <p:cNvPr id="2" name="ZoneTexte 1">
            <a:extLst>
              <a:ext uri="{FF2B5EF4-FFF2-40B4-BE49-F238E27FC236}">
                <a16:creationId xmlns:a16="http://schemas.microsoft.com/office/drawing/2014/main" id="{84579B5C-B80C-4558-A770-5CA84A0028FA}"/>
              </a:ext>
            </a:extLst>
          </p:cNvPr>
          <p:cNvSpPr txBox="1"/>
          <p:nvPr/>
        </p:nvSpPr>
        <p:spPr>
          <a:xfrm>
            <a:off x="5615947" y="1"/>
            <a:ext cx="960107"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Tree>
    <p:extLst>
      <p:ext uri="{BB962C8B-B14F-4D97-AF65-F5344CB8AC3E}">
        <p14:creationId xmlns:p14="http://schemas.microsoft.com/office/powerpoint/2010/main" val="285106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30</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xfrm>
            <a:off x="604801" y="604801"/>
            <a:ext cx="10804588" cy="461665"/>
          </a:xfrm>
        </p:spPr>
        <p:txBody>
          <a:bodyPr/>
          <a:lstStyle/>
          <a:p>
            <a:r>
              <a:rPr lang="fr-FR" sz="2400" dirty="0"/>
              <a:t>Si vous ne disposez pas de produits d’assurance durables, envisageriez-vous d’y souscrire face aux défis climatique et énergétique actuels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04800" y="1399246"/>
            <a:ext cx="10804589"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1 assuré sur 6 serait intéressé par des </a:t>
            </a:r>
            <a:r>
              <a:rPr lang="fr-FR" sz="2133" dirty="0">
                <a:solidFill>
                  <a:srgbClr val="002060"/>
                </a:solidFill>
                <a:latin typeface="Arial" charset="0"/>
                <a:cs typeface="Arial" charset="0"/>
              </a:rPr>
              <a:t>produits d’assurance durables, face aux défis climatique et énergétique actuels</a:t>
            </a:r>
            <a:r>
              <a:rPr lang="fr-BE" sz="2133" dirty="0">
                <a:solidFill>
                  <a:srgbClr val="002060"/>
                </a:solidFill>
                <a:latin typeface="Arial" charset="0"/>
                <a:cs typeface="Arial" charset="0"/>
              </a:rPr>
              <a:t>.</a:t>
            </a: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92D58E12-A158-43A2-805F-2E1E61127D7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a:t>
            </a:r>
            <a:r>
              <a:rPr lang="nl-BE" sz="1200" dirty="0">
                <a:solidFill>
                  <a:srgbClr val="0A3365"/>
                </a:solidFill>
                <a:latin typeface="Arial" panose="020B0604020202020204" pitchFamily="34" charset="0"/>
                <a:cs typeface="Arial" panose="020B0604020202020204" pitchFamily="34" charset="0"/>
              </a:rPr>
              <a:t>e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mais pas </a:t>
            </a:r>
            <a:r>
              <a:rPr lang="nl-BE" sz="1200" dirty="0" err="1">
                <a:solidFill>
                  <a:srgbClr val="0A3365"/>
                </a:solidFill>
                <a:latin typeface="Arial" panose="020B0604020202020204" pitchFamily="34" charset="0"/>
                <a:cs typeface="Arial" panose="020B0604020202020204" pitchFamily="34" charset="0"/>
              </a:rPr>
              <a:t>d’assurance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durable</a:t>
            </a:r>
            <a:r>
              <a:rPr lang="nl-BE" sz="1200" dirty="0">
                <a:solidFill>
                  <a:srgbClr val="0A3365"/>
                </a:solidFill>
                <a:latin typeface="Arial" panose="020B0604020202020204" pitchFamily="34" charset="0"/>
                <a:cs typeface="Arial" panose="020B0604020202020204" pitchFamily="34" charset="0"/>
              </a:rPr>
              <a:t> (n=472)</a:t>
            </a:r>
          </a:p>
        </p:txBody>
      </p:sp>
      <p:sp>
        <p:nvSpPr>
          <p:cNvPr id="13" name="ZoneTexte 28">
            <a:extLst>
              <a:ext uri="{FF2B5EF4-FFF2-40B4-BE49-F238E27FC236}">
                <a16:creationId xmlns:a16="http://schemas.microsoft.com/office/drawing/2014/main" id="{18E3DF31-C749-49E8-A979-6A77EC691947}"/>
              </a:ext>
            </a:extLst>
          </p:cNvPr>
          <p:cNvSpPr txBox="1"/>
          <p:nvPr/>
        </p:nvSpPr>
        <p:spPr>
          <a:xfrm>
            <a:off x="3983766" y="5500349"/>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16" name="ZoneTexte 29">
            <a:extLst>
              <a:ext uri="{FF2B5EF4-FFF2-40B4-BE49-F238E27FC236}">
                <a16:creationId xmlns:a16="http://schemas.microsoft.com/office/drawing/2014/main" id="{9C4E5BD7-C889-4FA1-A031-E6F23D89668D}"/>
              </a:ext>
            </a:extLst>
          </p:cNvPr>
          <p:cNvSpPr txBox="1"/>
          <p:nvPr/>
        </p:nvSpPr>
        <p:spPr>
          <a:xfrm>
            <a:off x="7162493" y="3996473"/>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2" name="ZoneTexte 28">
            <a:extLst>
              <a:ext uri="{FF2B5EF4-FFF2-40B4-BE49-F238E27FC236}">
                <a16:creationId xmlns:a16="http://schemas.microsoft.com/office/drawing/2014/main" id="{A7B9095F-D0E5-6F32-E248-A101B3B566D4}"/>
              </a:ext>
            </a:extLst>
          </p:cNvPr>
          <p:cNvSpPr txBox="1"/>
          <p:nvPr/>
        </p:nvSpPr>
        <p:spPr>
          <a:xfrm>
            <a:off x="2422495" y="2584802"/>
            <a:ext cx="2112235" cy="666977"/>
          </a:xfrm>
          <a:prstGeom prst="rect">
            <a:avLst/>
          </a:prstGeom>
          <a:noFill/>
        </p:spPr>
        <p:txBody>
          <a:bodyPr wrap="square" rtlCol="0">
            <a:spAutoFit/>
          </a:bodyPr>
          <a:lstStyle/>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Je ne sais </a:t>
            </a:r>
          </a:p>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pas</a:t>
            </a:r>
          </a:p>
        </p:txBody>
      </p:sp>
    </p:spTree>
    <p:extLst>
      <p:ext uri="{BB962C8B-B14F-4D97-AF65-F5344CB8AC3E}">
        <p14:creationId xmlns:p14="http://schemas.microsoft.com/office/powerpoint/2010/main" val="1472044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74686" y="2353871"/>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31</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xfrm>
            <a:off x="845995" y="482533"/>
            <a:ext cx="9716068" cy="442121"/>
          </a:xfrm>
        </p:spPr>
        <p:txBody>
          <a:bodyPr/>
          <a:lstStyle/>
          <a:p>
            <a:r>
              <a:rPr lang="fr-FR" sz="2400" dirty="0"/>
              <a:t>Les événements que nous connaissons de plus en plus régulièrement  (tempêtes, inondations,…) liés au changement climatique vous ont-ils encouragé/vous encouragent-ils à souscrire des assurances supplémentaires ?</a:t>
            </a: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3688232" y="3854662"/>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7491336" y="3994451"/>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815414" y="1717548"/>
            <a:ext cx="10804589" cy="748795"/>
          </a:xfrm>
          <a:prstGeom prst="rect">
            <a:avLst/>
          </a:prstGeom>
          <a:noFill/>
          <a:ln>
            <a:solidFill>
              <a:srgbClr val="083060">
                <a:alpha val="98000"/>
              </a:srgbClr>
            </a:solidFill>
          </a:ln>
        </p:spPr>
        <p:txBody>
          <a:bodyPr wrap="square" rtlCol="0">
            <a:spAutoFit/>
          </a:bodyPr>
          <a:lstStyle/>
          <a:p>
            <a:pPr lvl="0">
              <a:defRPr/>
            </a:pPr>
            <a:r>
              <a:rPr lang="fr-BE" sz="2133" dirty="0">
                <a:solidFill>
                  <a:srgbClr val="002060"/>
                </a:solidFill>
                <a:latin typeface="Arial" charset="0"/>
                <a:cs typeface="Arial" charset="0"/>
              </a:rPr>
              <a:t>Plus d’1 Belge sur 5 se dit (avoir été) encouragé à souscrire des assurances supplémentaires suite aux </a:t>
            </a:r>
            <a:r>
              <a:rPr lang="fr-FR" sz="2133" dirty="0">
                <a:solidFill>
                  <a:srgbClr val="002060"/>
                </a:solidFill>
              </a:rPr>
              <a:t>événements climatiques </a:t>
            </a:r>
            <a:r>
              <a:rPr lang="fr-FR" sz="2133" dirty="0">
                <a:solidFill>
                  <a:srgbClr val="002060"/>
                </a:solidFill>
                <a:latin typeface="Arial" charset="0"/>
                <a:cs typeface="Arial" charset="0"/>
              </a:rPr>
              <a:t>(tempêtes, inondations,…).</a:t>
            </a:r>
            <a:endParaRPr lang="fr-BE" sz="2133" dirty="0">
              <a:solidFill>
                <a:srgbClr val="002060"/>
              </a:solidFill>
              <a:latin typeface="Arial" charset="0"/>
              <a:cs typeface="Arial" charset="0"/>
            </a:endParaRPr>
          </a:p>
        </p:txBody>
      </p:sp>
      <p:sp>
        <p:nvSpPr>
          <p:cNvPr id="17" name="Text Placeholder 3">
            <a:extLst>
              <a:ext uri="{FF2B5EF4-FFF2-40B4-BE49-F238E27FC236}">
                <a16:creationId xmlns:a16="http://schemas.microsoft.com/office/drawing/2014/main" id="{908011F4-4B4F-4795-B534-7D41DA0CCB68}"/>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Total (n=1086)</a:t>
            </a:r>
          </a:p>
        </p:txBody>
      </p:sp>
      <p:sp>
        <p:nvSpPr>
          <p:cNvPr id="2" name="Rectangle: Rounded Corners 1">
            <a:extLst>
              <a:ext uri="{FF2B5EF4-FFF2-40B4-BE49-F238E27FC236}">
                <a16:creationId xmlns:a16="http://schemas.microsoft.com/office/drawing/2014/main" id="{51803769-1BBB-B497-4264-03F4415F8D84}"/>
              </a:ext>
            </a:extLst>
          </p:cNvPr>
          <p:cNvSpPr/>
          <p:nvPr/>
        </p:nvSpPr>
        <p:spPr>
          <a:xfrm>
            <a:off x="794805" y="2549646"/>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E90BE302-E71C-B239-E4F6-0AACE938926C}"/>
              </a:ext>
            </a:extLst>
          </p:cNvPr>
          <p:cNvGraphicFramePr/>
          <p:nvPr/>
        </p:nvGraphicFramePr>
        <p:xfrm>
          <a:off x="815414" y="2528779"/>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3C1E9F8-6A59-6485-A0A0-8B90CAAF0E62}"/>
              </a:ext>
            </a:extLst>
          </p:cNvPr>
          <p:cNvSpPr txBox="1"/>
          <p:nvPr/>
        </p:nvSpPr>
        <p:spPr>
          <a:xfrm>
            <a:off x="1372846" y="3164370"/>
            <a:ext cx="863041" cy="461665"/>
          </a:xfrm>
          <a:prstGeom prst="rect">
            <a:avLst/>
          </a:prstGeom>
          <a:noFill/>
        </p:spPr>
        <p:txBody>
          <a:bodyPr wrap="square" rtlCol="0">
            <a:spAutoFit/>
          </a:bodyPr>
          <a:lstStyle/>
          <a:p>
            <a:pPr algn="ctr"/>
            <a:r>
              <a:rPr lang="fr-BE" sz="1333" dirty="0"/>
              <a:t>2022</a:t>
            </a:r>
          </a:p>
          <a:p>
            <a:pPr algn="ctr"/>
            <a:r>
              <a:rPr lang="fr-BE" sz="1067" dirty="0"/>
              <a:t>N=1057</a:t>
            </a:r>
          </a:p>
        </p:txBody>
      </p:sp>
      <p:grpSp>
        <p:nvGrpSpPr>
          <p:cNvPr id="12" name="Group 11">
            <a:extLst>
              <a:ext uri="{FF2B5EF4-FFF2-40B4-BE49-F238E27FC236}">
                <a16:creationId xmlns:a16="http://schemas.microsoft.com/office/drawing/2014/main" id="{ECD919A3-DD34-12DB-2F9A-D036FF02BB34}"/>
              </a:ext>
            </a:extLst>
          </p:cNvPr>
          <p:cNvGrpSpPr/>
          <p:nvPr/>
        </p:nvGrpSpPr>
        <p:grpSpPr>
          <a:xfrm>
            <a:off x="7440149" y="6501329"/>
            <a:ext cx="3893267" cy="235897"/>
            <a:chOff x="5580112" y="4876006"/>
            <a:chExt cx="2919950" cy="176923"/>
          </a:xfrm>
        </p:grpSpPr>
        <p:sp>
          <p:nvSpPr>
            <p:cNvPr id="15" name="TextBox 54">
              <a:extLst>
                <a:ext uri="{FF2B5EF4-FFF2-40B4-BE49-F238E27FC236}">
                  <a16:creationId xmlns:a16="http://schemas.microsoft.com/office/drawing/2014/main" id="{5F5D9EDD-194D-AB63-D039-62D0C92EAF4B}"/>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6" name="Group 15">
              <a:extLst>
                <a:ext uri="{FF2B5EF4-FFF2-40B4-BE49-F238E27FC236}">
                  <a16:creationId xmlns:a16="http://schemas.microsoft.com/office/drawing/2014/main" id="{9A5EBB61-2DAB-0212-05B8-D487643089DC}"/>
                </a:ext>
              </a:extLst>
            </p:cNvPr>
            <p:cNvGrpSpPr/>
            <p:nvPr/>
          </p:nvGrpSpPr>
          <p:grpSpPr>
            <a:xfrm>
              <a:off x="5580112" y="4922512"/>
              <a:ext cx="118976" cy="118976"/>
              <a:chOff x="3731385" y="5389270"/>
              <a:chExt cx="162000" cy="162000"/>
            </a:xfrm>
          </p:grpSpPr>
          <p:sp>
            <p:nvSpPr>
              <p:cNvPr id="22" name="Oval 21">
                <a:extLst>
                  <a:ext uri="{FF2B5EF4-FFF2-40B4-BE49-F238E27FC236}">
                    <a16:creationId xmlns:a16="http://schemas.microsoft.com/office/drawing/2014/main" id="{B16200DF-DA97-918E-1595-4E5B69DE04E5}"/>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3" name="Arrow: Right 22">
                <a:extLst>
                  <a:ext uri="{FF2B5EF4-FFF2-40B4-BE49-F238E27FC236}">
                    <a16:creationId xmlns:a16="http://schemas.microsoft.com/office/drawing/2014/main" id="{02CD0179-C1FB-7F5F-D783-D0513C51F005}"/>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8" name="Group 17">
              <a:extLst>
                <a:ext uri="{FF2B5EF4-FFF2-40B4-BE49-F238E27FC236}">
                  <a16:creationId xmlns:a16="http://schemas.microsoft.com/office/drawing/2014/main" id="{89987D9B-E2D8-E611-38E4-370E5164FBA0}"/>
                </a:ext>
              </a:extLst>
            </p:cNvPr>
            <p:cNvGrpSpPr/>
            <p:nvPr/>
          </p:nvGrpSpPr>
          <p:grpSpPr>
            <a:xfrm>
              <a:off x="6979382" y="4922511"/>
              <a:ext cx="118976" cy="118976"/>
              <a:chOff x="4954811" y="5389269"/>
              <a:chExt cx="162000" cy="162000"/>
            </a:xfrm>
          </p:grpSpPr>
          <p:sp>
            <p:nvSpPr>
              <p:cNvPr id="20" name="Oval 19">
                <a:extLst>
                  <a:ext uri="{FF2B5EF4-FFF2-40B4-BE49-F238E27FC236}">
                    <a16:creationId xmlns:a16="http://schemas.microsoft.com/office/drawing/2014/main" id="{1DA3035E-63C2-7815-C693-324719D5D35A}"/>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1" name="Arrow: Right 20">
                <a:extLst>
                  <a:ext uri="{FF2B5EF4-FFF2-40B4-BE49-F238E27FC236}">
                    <a16:creationId xmlns:a16="http://schemas.microsoft.com/office/drawing/2014/main" id="{DE423475-DAB8-EAD0-4CA0-FADA8FF2ABB3}"/>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9" name="TextBox 66">
              <a:extLst>
                <a:ext uri="{FF2B5EF4-FFF2-40B4-BE49-F238E27FC236}">
                  <a16:creationId xmlns:a16="http://schemas.microsoft.com/office/drawing/2014/main" id="{FE74E6B1-56C2-F8F7-D5B5-3F6954DE310A}"/>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grpSp>
        <p:nvGrpSpPr>
          <p:cNvPr id="24" name="Group 23">
            <a:extLst>
              <a:ext uri="{FF2B5EF4-FFF2-40B4-BE49-F238E27FC236}">
                <a16:creationId xmlns:a16="http://schemas.microsoft.com/office/drawing/2014/main" id="{26A3712E-AAB8-2586-45DC-427E24580DAB}"/>
              </a:ext>
            </a:extLst>
          </p:cNvPr>
          <p:cNvGrpSpPr/>
          <p:nvPr/>
        </p:nvGrpSpPr>
        <p:grpSpPr>
          <a:xfrm>
            <a:off x="5250903" y="4031063"/>
            <a:ext cx="158635" cy="158635"/>
            <a:chOff x="7195406" y="3089433"/>
            <a:chExt cx="118976" cy="118976"/>
          </a:xfrm>
        </p:grpSpPr>
        <p:sp>
          <p:nvSpPr>
            <p:cNvPr id="25" name="Oval 24">
              <a:extLst>
                <a:ext uri="{FF2B5EF4-FFF2-40B4-BE49-F238E27FC236}">
                  <a16:creationId xmlns:a16="http://schemas.microsoft.com/office/drawing/2014/main" id="{4CD52474-32FF-E533-D90F-6E82AE97D31E}"/>
                </a:ext>
              </a:extLst>
            </p:cNvPr>
            <p:cNvSpPr/>
            <p:nvPr/>
          </p:nvSpPr>
          <p:spPr>
            <a:xfrm>
              <a:off x="7195406" y="3089433"/>
              <a:ext cx="118976" cy="118976"/>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6" name="Arrow: Right 25">
              <a:extLst>
                <a:ext uri="{FF2B5EF4-FFF2-40B4-BE49-F238E27FC236}">
                  <a16:creationId xmlns:a16="http://schemas.microsoft.com/office/drawing/2014/main" id="{1E02E0C0-85A7-D418-00C3-1A4823A7EED9}"/>
                </a:ext>
              </a:extLst>
            </p:cNvPr>
            <p:cNvSpPr/>
            <p:nvPr/>
          </p:nvSpPr>
          <p:spPr>
            <a:xfrm rot="2700000">
              <a:off x="7209063" y="3121548"/>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27" name="Group 26">
            <a:extLst>
              <a:ext uri="{FF2B5EF4-FFF2-40B4-BE49-F238E27FC236}">
                <a16:creationId xmlns:a16="http://schemas.microsoft.com/office/drawing/2014/main" id="{24E91148-C628-6246-2411-06C1EB9A4EB6}"/>
              </a:ext>
            </a:extLst>
          </p:cNvPr>
          <p:cNvGrpSpPr/>
          <p:nvPr/>
        </p:nvGrpSpPr>
        <p:grpSpPr>
          <a:xfrm>
            <a:off x="7110831" y="4309791"/>
            <a:ext cx="158635" cy="158635"/>
            <a:chOff x="5436096" y="4136628"/>
            <a:chExt cx="118976" cy="118976"/>
          </a:xfrm>
        </p:grpSpPr>
        <p:sp>
          <p:nvSpPr>
            <p:cNvPr id="28" name="Oval 27">
              <a:extLst>
                <a:ext uri="{FF2B5EF4-FFF2-40B4-BE49-F238E27FC236}">
                  <a16:creationId xmlns:a16="http://schemas.microsoft.com/office/drawing/2014/main" id="{37E5BE9C-C9C1-CC84-8DAA-21CFF6FE0A99}"/>
                </a:ext>
              </a:extLst>
            </p:cNvPr>
            <p:cNvSpPr/>
            <p:nvPr/>
          </p:nvSpPr>
          <p:spPr>
            <a:xfrm>
              <a:off x="5436096" y="4136628"/>
              <a:ext cx="118976" cy="118976"/>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31" name="Arrow: Right 30">
              <a:extLst>
                <a:ext uri="{FF2B5EF4-FFF2-40B4-BE49-F238E27FC236}">
                  <a16:creationId xmlns:a16="http://schemas.microsoft.com/office/drawing/2014/main" id="{8547A8BE-D05A-B78B-730C-9304581FE73C}"/>
                </a:ext>
              </a:extLst>
            </p:cNvPr>
            <p:cNvSpPr/>
            <p:nvPr/>
          </p:nvSpPr>
          <p:spPr>
            <a:xfrm rot="18900000">
              <a:off x="5449748" y="4161019"/>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Tree>
    <p:extLst>
      <p:ext uri="{BB962C8B-B14F-4D97-AF65-F5344CB8AC3E}">
        <p14:creationId xmlns:p14="http://schemas.microsoft.com/office/powerpoint/2010/main" val="1214024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32</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t>La récente crise énergétique a-t-elle eu un impact sur vous en termes d’assurances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Total (n=1086)</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437417"/>
            <a:ext cx="10848000" cy="748795"/>
          </a:xfrm>
          <a:prstGeom prst="rect">
            <a:avLst/>
          </a:prstGeom>
          <a:noFill/>
          <a:ln>
            <a:solidFill>
              <a:srgbClr val="083060">
                <a:alpha val="98000"/>
              </a:srgbClr>
            </a:solidFill>
          </a:ln>
        </p:spPr>
        <p:txBody>
          <a:bodyPr wrap="square" rtlCol="0">
            <a:spAutoFit/>
          </a:bodyPr>
          <a:lstStyle/>
          <a:p>
            <a:pPr>
              <a:defRPr/>
            </a:pPr>
            <a:r>
              <a:rPr lang="en-US" sz="2133" dirty="0">
                <a:solidFill>
                  <a:srgbClr val="002060"/>
                </a:solidFill>
                <a:latin typeface="Arial" charset="0"/>
                <a:cs typeface="Arial" charset="0"/>
              </a:rPr>
              <a:t>Pour la </a:t>
            </a:r>
            <a:r>
              <a:rPr lang="en-US" sz="2133" dirty="0" err="1">
                <a:solidFill>
                  <a:srgbClr val="002060"/>
                </a:solidFill>
                <a:latin typeface="Arial" charset="0"/>
                <a:cs typeface="Arial" charset="0"/>
              </a:rPr>
              <a:t>majorité</a:t>
            </a:r>
            <a:r>
              <a:rPr lang="en-US" sz="2133" dirty="0">
                <a:solidFill>
                  <a:srgbClr val="002060"/>
                </a:solidFill>
                <a:latin typeface="Arial" charset="0"/>
                <a:cs typeface="Arial" charset="0"/>
              </a:rPr>
              <a:t> des </a:t>
            </a:r>
            <a:r>
              <a:rPr lang="en-US" sz="2133" dirty="0" err="1">
                <a:solidFill>
                  <a:srgbClr val="002060"/>
                </a:solidFill>
                <a:latin typeface="Arial" charset="0"/>
                <a:cs typeface="Arial" charset="0"/>
              </a:rPr>
              <a:t>Belges</a:t>
            </a:r>
            <a:r>
              <a:rPr lang="en-US" sz="2133" dirty="0">
                <a:solidFill>
                  <a:srgbClr val="002060"/>
                </a:solidFill>
                <a:latin typeface="Arial" charset="0"/>
                <a:cs typeface="Arial" charset="0"/>
              </a:rPr>
              <a:t>, la crise </a:t>
            </a:r>
            <a:r>
              <a:rPr lang="en-US" sz="2133" dirty="0" err="1">
                <a:solidFill>
                  <a:srgbClr val="002060"/>
                </a:solidFill>
                <a:latin typeface="Arial" charset="0"/>
                <a:cs typeface="Arial" charset="0"/>
              </a:rPr>
              <a:t>énergétique</a:t>
            </a:r>
            <a:r>
              <a:rPr lang="en-US" sz="2133" dirty="0">
                <a:solidFill>
                  <a:srgbClr val="002060"/>
                </a:solidFill>
                <a:latin typeface="Arial" charset="0"/>
                <a:cs typeface="Arial" charset="0"/>
              </a:rPr>
              <a:t> </a:t>
            </a:r>
            <a:r>
              <a:rPr lang="en-US" sz="2133" dirty="0" err="1">
                <a:solidFill>
                  <a:srgbClr val="002060"/>
                </a:solidFill>
                <a:latin typeface="Arial" charset="0"/>
                <a:cs typeface="Arial" charset="0"/>
              </a:rPr>
              <a:t>n’a</a:t>
            </a:r>
            <a:r>
              <a:rPr lang="en-US" sz="2133" dirty="0">
                <a:solidFill>
                  <a:srgbClr val="002060"/>
                </a:solidFill>
                <a:latin typeface="Arial" charset="0"/>
                <a:cs typeface="Arial" charset="0"/>
              </a:rPr>
              <a:t> pas </a:t>
            </a:r>
            <a:r>
              <a:rPr lang="en-US" sz="2133" dirty="0" err="1">
                <a:solidFill>
                  <a:srgbClr val="002060"/>
                </a:solidFill>
                <a:latin typeface="Arial" charset="0"/>
                <a:cs typeface="Arial" charset="0"/>
              </a:rPr>
              <a:t>eu</a:t>
            </a:r>
            <a:r>
              <a:rPr lang="en-US" sz="2133" dirty="0">
                <a:solidFill>
                  <a:srgbClr val="002060"/>
                </a:solidFill>
                <a:latin typeface="Arial" charset="0"/>
                <a:cs typeface="Arial" charset="0"/>
              </a:rPr>
              <a:t> </a:t>
            </a:r>
            <a:r>
              <a:rPr lang="en-US" sz="2133" dirty="0" err="1">
                <a:solidFill>
                  <a:srgbClr val="002060"/>
                </a:solidFill>
                <a:latin typeface="Arial" charset="0"/>
                <a:cs typeface="Arial" charset="0"/>
              </a:rPr>
              <a:t>d’impact</a:t>
            </a:r>
            <a:r>
              <a:rPr lang="en-US" sz="2133" dirty="0">
                <a:solidFill>
                  <a:srgbClr val="002060"/>
                </a:solidFill>
                <a:latin typeface="Arial" charset="0"/>
                <a:cs typeface="Arial" charset="0"/>
              </a:rPr>
              <a:t> sur </a:t>
            </a:r>
            <a:r>
              <a:rPr lang="en-US" sz="2133" dirty="0" err="1">
                <a:solidFill>
                  <a:srgbClr val="002060"/>
                </a:solidFill>
                <a:latin typeface="Arial" charset="0"/>
                <a:cs typeface="Arial" charset="0"/>
              </a:rPr>
              <a:t>leur</a:t>
            </a:r>
            <a:r>
              <a:rPr lang="en-US" sz="2133" dirty="0">
                <a:solidFill>
                  <a:srgbClr val="002060"/>
                </a:solidFill>
                <a:latin typeface="Arial" charset="0"/>
                <a:cs typeface="Arial" charset="0"/>
              </a:rPr>
              <a:t> </a:t>
            </a:r>
            <a:r>
              <a:rPr lang="en-US" sz="2133" dirty="0" err="1">
                <a:solidFill>
                  <a:srgbClr val="002060"/>
                </a:solidFill>
                <a:latin typeface="Arial" charset="0"/>
                <a:cs typeface="Arial" charset="0"/>
              </a:rPr>
              <a:t>portefeuille</a:t>
            </a:r>
            <a:r>
              <a:rPr lang="en-US" sz="2133" dirty="0">
                <a:solidFill>
                  <a:srgbClr val="002060"/>
                </a:solidFill>
                <a:latin typeface="Arial" charset="0"/>
                <a:cs typeface="Arial" charset="0"/>
              </a:rPr>
              <a:t> </a:t>
            </a:r>
            <a:r>
              <a:rPr lang="en-US" sz="2133" dirty="0" err="1">
                <a:solidFill>
                  <a:srgbClr val="002060"/>
                </a:solidFill>
                <a:latin typeface="Arial" charset="0"/>
                <a:cs typeface="Arial" charset="0"/>
              </a:rPr>
              <a:t>d’assurances</a:t>
            </a:r>
            <a:r>
              <a:rPr lang="fr-BE" sz="2133" dirty="0">
                <a:solidFill>
                  <a:srgbClr val="002060"/>
                </a:solidFill>
                <a:latin typeface="Arial" charset="0"/>
                <a:cs typeface="Arial" charset="0"/>
              </a:rPr>
              <a: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815413" y="2096465"/>
          <a:ext cx="8064896" cy="4186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9993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Merci de votre attention</a:t>
            </a:r>
            <a:br>
              <a:rPr lang="fr-BE" dirty="0"/>
            </a:br>
            <a:br>
              <a:rPr lang="fr-BE" dirty="0"/>
            </a:br>
            <a:br>
              <a:rPr lang="fr-BE" dirty="0"/>
            </a:br>
            <a:br>
              <a:rPr lang="fr-BE" dirty="0"/>
            </a:br>
            <a:endParaRPr lang="fr-BE" dirty="0"/>
          </a:p>
        </p:txBody>
      </p:sp>
    </p:spTree>
    <p:extLst>
      <p:ext uri="{BB962C8B-B14F-4D97-AF65-F5344CB8AC3E}">
        <p14:creationId xmlns:p14="http://schemas.microsoft.com/office/powerpoint/2010/main" val="1998391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Annexes</a:t>
            </a:r>
            <a:br>
              <a:rPr lang="fr-BE" dirty="0"/>
            </a:br>
            <a:br>
              <a:rPr lang="fr-BE" dirty="0"/>
            </a:br>
            <a:br>
              <a:rPr lang="fr-BE" dirty="0"/>
            </a:br>
            <a:br>
              <a:rPr lang="fr-BE" dirty="0"/>
            </a:br>
            <a:endParaRPr lang="fr-BE" dirty="0"/>
          </a:p>
        </p:txBody>
      </p:sp>
    </p:spTree>
    <p:extLst>
      <p:ext uri="{BB962C8B-B14F-4D97-AF65-F5344CB8AC3E}">
        <p14:creationId xmlns:p14="http://schemas.microsoft.com/office/powerpoint/2010/main" val="2824001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35</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solidFill>
                  <a:srgbClr val="FF0000"/>
                </a:solidFill>
              </a:rPr>
              <a:t>Parmi les solutions d’assurances durables, savez-vous lesquelles sont proposées par votre intermédiaire/compagnie d'assurances ?</a:t>
            </a:r>
            <a:endParaRPr lang="fr-BE" dirty="0">
              <a:solidFill>
                <a:srgbClr val="FF0000"/>
              </a:solidFill>
            </a:endParaRP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a:t>
            </a:r>
            <a:r>
              <a:rPr lang="nl-BE" sz="1200" dirty="0">
                <a:solidFill>
                  <a:srgbClr val="0A3365"/>
                </a:solidFill>
                <a:latin typeface="Arial" panose="020B0604020202020204" pitchFamily="34" charset="0"/>
                <a:cs typeface="Arial" panose="020B0604020202020204" pitchFamily="34" charset="0"/>
              </a:rPr>
              <a:t>e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48704" y="1476771"/>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Les assurances vélo et au kilomètre sont, selon les assurés, les assurances durables qui sont le plus souvent proposées par leur intermédiaire/compagnie d'assurances.</a:t>
            </a: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6739" y="2317135"/>
          <a:ext cx="10407016" cy="396604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à coins arrondis 8">
            <a:extLst>
              <a:ext uri="{FF2B5EF4-FFF2-40B4-BE49-F238E27FC236}">
                <a16:creationId xmlns:a16="http://schemas.microsoft.com/office/drawing/2014/main" id="{3920F455-39CE-0038-9E27-7B165F0C380A}"/>
              </a:ext>
            </a:extLst>
          </p:cNvPr>
          <p:cNvSpPr/>
          <p:nvPr/>
        </p:nvSpPr>
        <p:spPr>
          <a:xfrm>
            <a:off x="6531307" y="3122768"/>
            <a:ext cx="3361579"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20%</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hommes</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20%</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r>
              <a:rPr lang="nl-BE" sz="1067" dirty="0">
                <a:solidFill>
                  <a:srgbClr val="00AEEF"/>
                </a:solidFill>
                <a:latin typeface="Verdana" panose="020B0604030504040204" pitchFamily="34" charset="0"/>
                <a:ea typeface="Verdana" panose="020B0604030504040204" pitchFamily="34" charset="0"/>
              </a:rPr>
              <a:t> </a:t>
            </a:r>
          </a:p>
        </p:txBody>
      </p:sp>
      <p:sp>
        <p:nvSpPr>
          <p:cNvPr id="6" name="ZoneTexte 10">
            <a:extLst>
              <a:ext uri="{FF2B5EF4-FFF2-40B4-BE49-F238E27FC236}">
                <a16:creationId xmlns:a16="http://schemas.microsoft.com/office/drawing/2014/main" id="{E11F2491-1E7A-A374-1593-8356D131B45F}"/>
              </a:ext>
            </a:extLst>
          </p:cNvPr>
          <p:cNvSpPr txBox="1"/>
          <p:nvPr/>
        </p:nvSpPr>
        <p:spPr>
          <a:xfrm>
            <a:off x="5520704" y="56238"/>
            <a:ext cx="1104000"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19" name="Rectangle à coins arrondis 8">
            <a:extLst>
              <a:ext uri="{FF2B5EF4-FFF2-40B4-BE49-F238E27FC236}">
                <a16:creationId xmlns:a16="http://schemas.microsoft.com/office/drawing/2014/main" id="{11CBA761-1207-9B8D-3B0F-DB5082335319}"/>
              </a:ext>
            </a:extLst>
          </p:cNvPr>
          <p:cNvSpPr/>
          <p:nvPr/>
        </p:nvSpPr>
        <p:spPr>
          <a:xfrm>
            <a:off x="6129414" y="4714307"/>
            <a:ext cx="4735693"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17%</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12%</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 </a:t>
            </a:r>
            <a:r>
              <a:rPr lang="nl-BE" sz="1067" b="1" dirty="0">
                <a:solidFill>
                  <a:srgbClr val="00AEEF"/>
                </a:solidFill>
                <a:latin typeface="Verdana" panose="020B0604030504040204" pitchFamily="34" charset="0"/>
                <a:ea typeface="Verdana" panose="020B0604030504040204" pitchFamily="34" charset="0"/>
              </a:rPr>
              <a:t>16%</a:t>
            </a:r>
            <a:r>
              <a:rPr lang="nl-BE" sz="1067" dirty="0">
                <a:solidFill>
                  <a:srgbClr val="00AEEF"/>
                </a:solidFill>
                <a:latin typeface="Verdana" panose="020B0604030504040204" pitchFamily="34" charset="0"/>
                <a:ea typeface="Verdana" panose="020B0604030504040204" pitchFamily="34" charset="0"/>
              </a:rPr>
              <a:t> à Bruxelles</a:t>
            </a:r>
          </a:p>
        </p:txBody>
      </p:sp>
      <p:sp>
        <p:nvSpPr>
          <p:cNvPr id="20" name="Rectangle à coins arrondis 8">
            <a:extLst>
              <a:ext uri="{FF2B5EF4-FFF2-40B4-BE49-F238E27FC236}">
                <a16:creationId xmlns:a16="http://schemas.microsoft.com/office/drawing/2014/main" id="{6F271290-36E8-FB80-2135-ECAD71011F7D}"/>
              </a:ext>
            </a:extLst>
          </p:cNvPr>
          <p:cNvSpPr/>
          <p:nvPr/>
        </p:nvSpPr>
        <p:spPr>
          <a:xfrm>
            <a:off x="6152709" y="4404472"/>
            <a:ext cx="1776000"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a:t>
            </a:r>
          </a:p>
        </p:txBody>
      </p:sp>
      <p:sp>
        <p:nvSpPr>
          <p:cNvPr id="21" name="Rectangle à coins arrondis 8">
            <a:extLst>
              <a:ext uri="{FF2B5EF4-FFF2-40B4-BE49-F238E27FC236}">
                <a16:creationId xmlns:a16="http://schemas.microsoft.com/office/drawing/2014/main" id="{35159220-5D59-5BCE-8C7A-1BA5B055C4F4}"/>
              </a:ext>
            </a:extLst>
          </p:cNvPr>
          <p:cNvSpPr/>
          <p:nvPr/>
        </p:nvSpPr>
        <p:spPr>
          <a:xfrm>
            <a:off x="6280356" y="4072444"/>
            <a:ext cx="1827961"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13%</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a:t>
            </a:r>
          </a:p>
        </p:txBody>
      </p:sp>
      <p:sp>
        <p:nvSpPr>
          <p:cNvPr id="23" name="Rectangle à coins arrondis 8">
            <a:extLst>
              <a:ext uri="{FF2B5EF4-FFF2-40B4-BE49-F238E27FC236}">
                <a16:creationId xmlns:a16="http://schemas.microsoft.com/office/drawing/2014/main" id="{677DCC8F-004E-ECC6-B064-520D99DAA50A}"/>
              </a:ext>
            </a:extLst>
          </p:cNvPr>
          <p:cNvSpPr/>
          <p:nvPr/>
        </p:nvSpPr>
        <p:spPr>
          <a:xfrm>
            <a:off x="6322349" y="3758933"/>
            <a:ext cx="1467696"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67" b="1" dirty="0">
                <a:solidFill>
                  <a:srgbClr val="00AEEF"/>
                </a:solidFill>
                <a:latin typeface="Verdana" panose="020B0604030504040204" pitchFamily="34" charset="0"/>
                <a:ea typeface="Verdana" panose="020B0604030504040204" pitchFamily="34" charset="0"/>
              </a:rPr>
              <a:t>14%</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endParaRPr lang="nl-BE" sz="1067" dirty="0">
              <a:solidFill>
                <a:srgbClr val="00AEEF"/>
              </a:solidFill>
              <a:latin typeface="Verdana" panose="020B0604030504040204" pitchFamily="34" charset="0"/>
              <a:ea typeface="Verdana" panose="020B0604030504040204" pitchFamily="34" charset="0"/>
            </a:endParaRPr>
          </a:p>
        </p:txBody>
      </p:sp>
      <p:sp>
        <p:nvSpPr>
          <p:cNvPr id="24" name="Rectangle à coins arrondis 8">
            <a:extLst>
              <a:ext uri="{FF2B5EF4-FFF2-40B4-BE49-F238E27FC236}">
                <a16:creationId xmlns:a16="http://schemas.microsoft.com/office/drawing/2014/main" id="{664F257F-52C5-7CDC-CA05-4610B2503654}"/>
              </a:ext>
            </a:extLst>
          </p:cNvPr>
          <p:cNvSpPr/>
          <p:nvPr/>
        </p:nvSpPr>
        <p:spPr>
          <a:xfrm>
            <a:off x="6090985" y="5026045"/>
            <a:ext cx="1824000"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a:t>
            </a:r>
          </a:p>
        </p:txBody>
      </p:sp>
      <p:sp>
        <p:nvSpPr>
          <p:cNvPr id="25" name="Rectangle à coins arrondis 8">
            <a:extLst>
              <a:ext uri="{FF2B5EF4-FFF2-40B4-BE49-F238E27FC236}">
                <a16:creationId xmlns:a16="http://schemas.microsoft.com/office/drawing/2014/main" id="{155E85A6-F8FB-6B8D-9FD5-EA5FD5A567E8}"/>
              </a:ext>
            </a:extLst>
          </p:cNvPr>
          <p:cNvSpPr/>
          <p:nvPr/>
        </p:nvSpPr>
        <p:spPr>
          <a:xfrm>
            <a:off x="7507307" y="5965953"/>
            <a:ext cx="3648000" cy="539524"/>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67" b="1" dirty="0">
                <a:solidFill>
                  <a:srgbClr val="00AEEF"/>
                </a:solidFill>
                <a:latin typeface="Verdana" panose="020B0604030504040204" pitchFamily="34" charset="0"/>
                <a:ea typeface="Verdana" panose="020B0604030504040204" pitchFamily="34" charset="0"/>
              </a:rPr>
              <a:t>48%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femmes</a:t>
            </a:r>
            <a:r>
              <a:rPr lang="nl-BE" sz="1067" dirty="0">
                <a:solidFill>
                  <a:srgbClr val="00AEEF"/>
                </a:solidFill>
                <a:latin typeface="Verdana" panose="020B0604030504040204" pitchFamily="34" charset="0"/>
                <a:ea typeface="Verdana" panose="020B0604030504040204" pitchFamily="34" charset="0"/>
              </a:rPr>
              <a:t>;</a:t>
            </a:r>
            <a:r>
              <a:rPr lang="nl-BE" sz="1067" b="1" dirty="0">
                <a:solidFill>
                  <a:srgbClr val="00AEEF"/>
                </a:solidFill>
                <a:latin typeface="Verdana" panose="020B0604030504040204" pitchFamily="34" charset="0"/>
                <a:ea typeface="Verdana" panose="020B0604030504040204" pitchFamily="34" charset="0"/>
              </a:rPr>
              <a:t> 48%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35-44;</a:t>
            </a:r>
          </a:p>
          <a:p>
            <a:pPr algn="ctr">
              <a:defRPr/>
            </a:pPr>
            <a:r>
              <a:rPr lang="nl-BE" sz="1067" b="1" dirty="0">
                <a:solidFill>
                  <a:srgbClr val="00AEEF"/>
                </a:solidFill>
                <a:latin typeface="Verdana" panose="020B0604030504040204" pitchFamily="34" charset="0"/>
                <a:ea typeface="Verdana" panose="020B0604030504040204" pitchFamily="34" charset="0"/>
              </a:rPr>
              <a:t>48%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45-54; </a:t>
            </a:r>
            <a:r>
              <a:rPr lang="nl-BE" sz="1067" b="1" dirty="0">
                <a:solidFill>
                  <a:srgbClr val="00AEEF"/>
                </a:solidFill>
                <a:latin typeface="Verdana" panose="020B0604030504040204" pitchFamily="34" charset="0"/>
                <a:ea typeface="Verdana" panose="020B0604030504040204" pitchFamily="34" charset="0"/>
              </a:rPr>
              <a:t>48%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55-65; </a:t>
            </a:r>
          </a:p>
          <a:p>
            <a:pPr algn="ctr">
              <a:defRPr/>
            </a:pPr>
            <a:r>
              <a:rPr lang="nl-BE" sz="1067" b="1" dirty="0">
                <a:solidFill>
                  <a:srgbClr val="00AEEF"/>
                </a:solidFill>
                <a:latin typeface="Verdana" panose="020B0604030504040204" pitchFamily="34" charset="0"/>
                <a:ea typeface="Verdana" panose="020B0604030504040204" pitchFamily="34" charset="0"/>
              </a:rPr>
              <a:t>50%</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65+; </a:t>
            </a:r>
            <a:r>
              <a:rPr lang="nl-BE" sz="1067" b="1" dirty="0">
                <a:solidFill>
                  <a:srgbClr val="00AEEF"/>
                </a:solidFill>
                <a:latin typeface="Verdana" panose="020B0604030504040204" pitchFamily="34" charset="0"/>
                <a:ea typeface="Verdana" panose="020B0604030504040204" pitchFamily="34" charset="0"/>
              </a:rPr>
              <a:t>49%</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Wallonie</a:t>
            </a:r>
            <a:r>
              <a:rPr lang="nl-BE" sz="1067" dirty="0">
                <a:solidFill>
                  <a:srgbClr val="00AEEF"/>
                </a:solidFill>
                <a:latin typeface="Verdana" panose="020B0604030504040204" pitchFamily="34" charset="0"/>
                <a:ea typeface="Verdana" panose="020B0604030504040204" pitchFamily="34" charset="0"/>
              </a:rPr>
              <a:t> </a:t>
            </a:r>
          </a:p>
        </p:txBody>
      </p:sp>
      <p:sp>
        <p:nvSpPr>
          <p:cNvPr id="26" name="Rectangle à coins arrondis 8">
            <a:extLst>
              <a:ext uri="{FF2B5EF4-FFF2-40B4-BE49-F238E27FC236}">
                <a16:creationId xmlns:a16="http://schemas.microsoft.com/office/drawing/2014/main" id="{DD12A0B3-05B6-1381-4E0E-EA98C127CA9F}"/>
              </a:ext>
            </a:extLst>
          </p:cNvPr>
          <p:cNvSpPr/>
          <p:nvPr/>
        </p:nvSpPr>
        <p:spPr>
          <a:xfrm>
            <a:off x="6413205" y="3433811"/>
            <a:ext cx="3479680"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16%</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hommes</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15%</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endParaRPr lang="nl-BE" sz="1067" dirty="0">
              <a:solidFill>
                <a:srgbClr val="00AEEF"/>
              </a:solidFill>
              <a:latin typeface="Verdana" panose="020B0604030504040204" pitchFamily="34" charset="0"/>
              <a:ea typeface="Verdana" panose="020B0604030504040204" pitchFamily="34" charset="0"/>
            </a:endParaRPr>
          </a:p>
        </p:txBody>
      </p:sp>
      <p:sp>
        <p:nvSpPr>
          <p:cNvPr id="27" name="Rectangle à coins arrondis 8">
            <a:extLst>
              <a:ext uri="{FF2B5EF4-FFF2-40B4-BE49-F238E27FC236}">
                <a16:creationId xmlns:a16="http://schemas.microsoft.com/office/drawing/2014/main" id="{77FF033F-4515-516F-E3FF-B1DB49030E6C}"/>
              </a:ext>
            </a:extLst>
          </p:cNvPr>
          <p:cNvSpPr/>
          <p:nvPr/>
        </p:nvSpPr>
        <p:spPr>
          <a:xfrm>
            <a:off x="6090986" y="5344104"/>
            <a:ext cx="5114317"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11%</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hommes</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14%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9%</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55-65</a:t>
            </a:r>
          </a:p>
        </p:txBody>
      </p:sp>
      <p:sp>
        <p:nvSpPr>
          <p:cNvPr id="29" name="Rectangle à coins arrondis 8">
            <a:extLst>
              <a:ext uri="{FF2B5EF4-FFF2-40B4-BE49-F238E27FC236}">
                <a16:creationId xmlns:a16="http://schemas.microsoft.com/office/drawing/2014/main" id="{C3208F34-2581-F562-AA33-D8BBE49DC6E6}"/>
              </a:ext>
            </a:extLst>
          </p:cNvPr>
          <p:cNvSpPr/>
          <p:nvPr/>
        </p:nvSpPr>
        <p:spPr>
          <a:xfrm>
            <a:off x="5998279" y="5656263"/>
            <a:ext cx="4735693"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7%</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 </a:t>
            </a:r>
            <a:r>
              <a:rPr lang="nl-BE" sz="1067" b="1" dirty="0">
                <a:solidFill>
                  <a:srgbClr val="00AEEF"/>
                </a:solidFill>
                <a:latin typeface="Verdana" panose="020B0604030504040204" pitchFamily="34" charset="0"/>
                <a:ea typeface="Verdana" panose="020B0604030504040204" pitchFamily="34" charset="0"/>
              </a:rPr>
              <a:t>7%</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45-54; </a:t>
            </a:r>
            <a:r>
              <a:rPr lang="nl-BE" sz="1067" b="1" dirty="0">
                <a:solidFill>
                  <a:srgbClr val="00AEEF"/>
                </a:solidFill>
                <a:latin typeface="Verdana" panose="020B0604030504040204" pitchFamily="34" charset="0"/>
                <a:ea typeface="Verdana" panose="020B0604030504040204" pitchFamily="34" charset="0"/>
              </a:rPr>
              <a:t>9%</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55-65</a:t>
            </a:r>
          </a:p>
        </p:txBody>
      </p:sp>
    </p:spTree>
    <p:extLst>
      <p:ext uri="{BB962C8B-B14F-4D97-AF65-F5344CB8AC3E}">
        <p14:creationId xmlns:p14="http://schemas.microsoft.com/office/powerpoint/2010/main" val="3894790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6739" y="2012880"/>
          <a:ext cx="10407016" cy="4270296"/>
        </p:xfrm>
        <a:graphic>
          <a:graphicData uri="http://schemas.openxmlformats.org/drawingml/2006/chart">
            <c:chart xmlns:c="http://schemas.openxmlformats.org/drawingml/2006/chart" xmlns:r="http://schemas.openxmlformats.org/officeDocument/2006/relationships" r:id="rId2"/>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36</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solidFill>
                  <a:srgbClr val="FF0000"/>
                </a:solidFill>
              </a:rPr>
              <a:t>Parmi les solutions d’assurances durables, desquelles disposez-vous ?</a:t>
            </a:r>
            <a:endParaRPr lang="fr-BE" dirty="0">
              <a:solidFill>
                <a:srgbClr val="FF0000"/>
              </a:solidFill>
            </a:endParaRP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a:t>
            </a:r>
            <a:r>
              <a:rPr lang="nl-BE" sz="1200" dirty="0">
                <a:solidFill>
                  <a:srgbClr val="0A3365"/>
                </a:solidFill>
                <a:latin typeface="Arial" panose="020B0604020202020204" pitchFamily="34" charset="0"/>
                <a:cs typeface="Arial" panose="020B0604020202020204" pitchFamily="34" charset="0"/>
              </a:rPr>
              <a:t>e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361948"/>
            <a:ext cx="10848000" cy="748795"/>
          </a:xfrm>
          <a:prstGeom prst="rect">
            <a:avLst/>
          </a:prstGeom>
          <a:noFill/>
          <a:ln>
            <a:solidFill>
              <a:srgbClr val="083060">
                <a:alpha val="98000"/>
              </a:srgbClr>
            </a:solidFill>
          </a:ln>
        </p:spPr>
        <p:txBody>
          <a:bodyPr wrap="square" rtlCol="0">
            <a:spAutoFit/>
          </a:bodyPr>
          <a:lstStyle/>
          <a:p>
            <a:pPr>
              <a:defRPr/>
            </a:pPr>
            <a:r>
              <a:rPr lang="fr-BE" sz="2133" dirty="0">
                <a:solidFill>
                  <a:srgbClr val="002060"/>
                </a:solidFill>
              </a:rPr>
              <a:t>1 assuré  sur 3 dispose d’une assurance durable; 1 assuré sur 10 d’une assurance au kilomètre </a:t>
            </a:r>
            <a:r>
              <a:rPr lang="fr-BE" sz="2133" dirty="0">
                <a:solidFill>
                  <a:srgbClr val="002060"/>
                </a:solidFill>
                <a:latin typeface="Arial" charset="0"/>
                <a:cs typeface="Arial" charset="0"/>
              </a:rPr>
              <a:t>et</a:t>
            </a:r>
            <a:r>
              <a:rPr lang="fr-BE" sz="2133" dirty="0">
                <a:solidFill>
                  <a:srgbClr val="002060"/>
                </a:solidFill>
              </a:rPr>
              <a:t>/ou d’une assurance vélo.</a:t>
            </a:r>
            <a:endParaRPr lang="fr-BE" sz="2133" dirty="0">
              <a:solidFill>
                <a:srgbClr val="002060"/>
              </a:solidFill>
              <a:latin typeface="Arial" charset="0"/>
              <a:cs typeface="Arial" charset="0"/>
            </a:endParaRP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56238"/>
            <a:ext cx="1104000"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 name="Rectangle à coins arrondis 8">
            <a:extLst>
              <a:ext uri="{FF2B5EF4-FFF2-40B4-BE49-F238E27FC236}">
                <a16:creationId xmlns:a16="http://schemas.microsoft.com/office/drawing/2014/main" id="{67BAE1E5-D1D7-8782-E057-524DAE9D625E}"/>
              </a:ext>
            </a:extLst>
          </p:cNvPr>
          <p:cNvSpPr/>
          <p:nvPr/>
        </p:nvSpPr>
        <p:spPr>
          <a:xfrm>
            <a:off x="6324763" y="2179825"/>
            <a:ext cx="1728192"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67" b="1" dirty="0">
                <a:solidFill>
                  <a:srgbClr val="00AEEF"/>
                </a:solidFill>
                <a:latin typeface="Verdana" panose="020B0604030504040204" pitchFamily="34" charset="0"/>
                <a:ea typeface="Verdana" panose="020B0604030504040204" pitchFamily="34" charset="0"/>
              </a:rPr>
              <a:t>22%</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65+</a:t>
            </a:r>
          </a:p>
        </p:txBody>
      </p:sp>
      <p:sp>
        <p:nvSpPr>
          <p:cNvPr id="6" name="Rectangle à coins arrondis 8">
            <a:extLst>
              <a:ext uri="{FF2B5EF4-FFF2-40B4-BE49-F238E27FC236}">
                <a16:creationId xmlns:a16="http://schemas.microsoft.com/office/drawing/2014/main" id="{441EB361-86D9-FD1D-A14C-CA4E33FB497F}"/>
              </a:ext>
            </a:extLst>
          </p:cNvPr>
          <p:cNvSpPr/>
          <p:nvPr/>
        </p:nvSpPr>
        <p:spPr>
          <a:xfrm>
            <a:off x="5946763" y="3901707"/>
            <a:ext cx="3384120"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10%</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7%</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a:t>
            </a:r>
          </a:p>
        </p:txBody>
      </p:sp>
      <p:sp>
        <p:nvSpPr>
          <p:cNvPr id="8" name="Rectangle à coins arrondis 8">
            <a:extLst>
              <a:ext uri="{FF2B5EF4-FFF2-40B4-BE49-F238E27FC236}">
                <a16:creationId xmlns:a16="http://schemas.microsoft.com/office/drawing/2014/main" id="{C97D6CE2-F24E-A9CD-4984-A7F3BA9EF8C7}"/>
              </a:ext>
            </a:extLst>
          </p:cNvPr>
          <p:cNvSpPr/>
          <p:nvPr/>
        </p:nvSpPr>
        <p:spPr>
          <a:xfrm>
            <a:off x="6276289" y="2464689"/>
            <a:ext cx="5328000" cy="336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12%</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hommes</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16%</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13%</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 </a:t>
            </a:r>
          </a:p>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13%</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12%</a:t>
            </a:r>
            <a:r>
              <a:rPr lang="nl-BE" sz="1067" dirty="0">
                <a:solidFill>
                  <a:srgbClr val="00AEEF"/>
                </a:solidFill>
                <a:latin typeface="Verdana" panose="020B0604030504040204" pitchFamily="34" charset="0"/>
                <a:ea typeface="Verdana" panose="020B0604030504040204" pitchFamily="34" charset="0"/>
              </a:rPr>
              <a:t> à Bruxelles; </a:t>
            </a:r>
          </a:p>
        </p:txBody>
      </p:sp>
      <p:sp>
        <p:nvSpPr>
          <p:cNvPr id="9" name="Rectangle à coins arrondis 8">
            <a:extLst>
              <a:ext uri="{FF2B5EF4-FFF2-40B4-BE49-F238E27FC236}">
                <a16:creationId xmlns:a16="http://schemas.microsoft.com/office/drawing/2014/main" id="{180DE09E-A684-5CDC-BC0E-62A23576C869}"/>
              </a:ext>
            </a:extLst>
          </p:cNvPr>
          <p:cNvSpPr/>
          <p:nvPr/>
        </p:nvSpPr>
        <p:spPr>
          <a:xfrm>
            <a:off x="6521098" y="5949380"/>
            <a:ext cx="2128557"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26%</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a:t>
            </a:r>
          </a:p>
        </p:txBody>
      </p:sp>
      <p:sp>
        <p:nvSpPr>
          <p:cNvPr id="12" name="Rectangle à coins arrondis 8">
            <a:extLst>
              <a:ext uri="{FF2B5EF4-FFF2-40B4-BE49-F238E27FC236}">
                <a16:creationId xmlns:a16="http://schemas.microsoft.com/office/drawing/2014/main" id="{B916912F-8A3D-81C0-ED03-0A86C5946497}"/>
              </a:ext>
            </a:extLst>
          </p:cNvPr>
          <p:cNvSpPr/>
          <p:nvPr/>
        </p:nvSpPr>
        <p:spPr>
          <a:xfrm>
            <a:off x="6022963" y="3549776"/>
            <a:ext cx="3613256"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hommes</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11%</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a:t>
            </a:r>
          </a:p>
        </p:txBody>
      </p:sp>
      <p:sp>
        <p:nvSpPr>
          <p:cNvPr id="13" name="Rectangle à coins arrondis 8">
            <a:extLst>
              <a:ext uri="{FF2B5EF4-FFF2-40B4-BE49-F238E27FC236}">
                <a16:creationId xmlns:a16="http://schemas.microsoft.com/office/drawing/2014/main" id="{26FC6BE1-7420-1A60-1E94-9A79A564AFC9}"/>
              </a:ext>
            </a:extLst>
          </p:cNvPr>
          <p:cNvSpPr/>
          <p:nvPr/>
        </p:nvSpPr>
        <p:spPr>
          <a:xfrm>
            <a:off x="5988468" y="3225444"/>
            <a:ext cx="4368000"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10%</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8%</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10%</a:t>
            </a:r>
            <a:r>
              <a:rPr lang="nl-BE" sz="1067" dirty="0">
                <a:solidFill>
                  <a:srgbClr val="00AEEF"/>
                </a:solidFill>
                <a:latin typeface="Verdana" panose="020B0604030504040204" pitchFamily="34" charset="0"/>
                <a:ea typeface="Verdana" panose="020B0604030504040204" pitchFamily="34" charset="0"/>
              </a:rPr>
              <a:t> à Bruxelles</a:t>
            </a:r>
          </a:p>
        </p:txBody>
      </p:sp>
      <p:sp>
        <p:nvSpPr>
          <p:cNvPr id="14" name="Rectangle à coins arrondis 8">
            <a:extLst>
              <a:ext uri="{FF2B5EF4-FFF2-40B4-BE49-F238E27FC236}">
                <a16:creationId xmlns:a16="http://schemas.microsoft.com/office/drawing/2014/main" id="{B1E8765F-9043-643D-5CB0-1D409AD5DD7D}"/>
              </a:ext>
            </a:extLst>
          </p:cNvPr>
          <p:cNvSpPr/>
          <p:nvPr/>
        </p:nvSpPr>
        <p:spPr>
          <a:xfrm>
            <a:off x="5963068" y="2862743"/>
            <a:ext cx="4704000"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13%</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 </a:t>
            </a:r>
            <a:r>
              <a:rPr lang="nl-BE" sz="1067" b="1" dirty="0">
                <a:solidFill>
                  <a:srgbClr val="00AEEF"/>
                </a:solidFill>
                <a:latin typeface="Verdana" panose="020B0604030504040204" pitchFamily="34" charset="0"/>
                <a:ea typeface="Verdana" panose="020B0604030504040204" pitchFamily="34" charset="0"/>
              </a:rPr>
              <a:t>10%</a:t>
            </a:r>
            <a:r>
              <a:rPr lang="nl-BE" sz="1067" dirty="0">
                <a:solidFill>
                  <a:srgbClr val="00AEEF"/>
                </a:solidFill>
                <a:latin typeface="Verdana" panose="020B0604030504040204" pitchFamily="34" charset="0"/>
                <a:ea typeface="Verdana" panose="020B0604030504040204" pitchFamily="34" charset="0"/>
              </a:rPr>
              <a:t> à Bruxelles</a:t>
            </a:r>
          </a:p>
        </p:txBody>
      </p:sp>
      <p:sp>
        <p:nvSpPr>
          <p:cNvPr id="17" name="Rectangle à coins arrondis 8">
            <a:extLst>
              <a:ext uri="{FF2B5EF4-FFF2-40B4-BE49-F238E27FC236}">
                <a16:creationId xmlns:a16="http://schemas.microsoft.com/office/drawing/2014/main" id="{4B993F1A-EF50-902C-609B-2251A5CC33F6}"/>
              </a:ext>
            </a:extLst>
          </p:cNvPr>
          <p:cNvSpPr/>
          <p:nvPr/>
        </p:nvSpPr>
        <p:spPr>
          <a:xfrm>
            <a:off x="5871992" y="4925661"/>
            <a:ext cx="2920000"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7%</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7%</a:t>
            </a:r>
            <a:r>
              <a:rPr lang="nl-BE" sz="1067" dirty="0">
                <a:solidFill>
                  <a:srgbClr val="00AEEF"/>
                </a:solidFill>
                <a:latin typeface="Verdana" panose="020B0604030504040204" pitchFamily="34" charset="0"/>
                <a:ea typeface="Verdana" panose="020B0604030504040204" pitchFamily="34" charset="0"/>
              </a:rPr>
              <a:t> à Bruxelles</a:t>
            </a:r>
          </a:p>
        </p:txBody>
      </p:sp>
      <p:sp>
        <p:nvSpPr>
          <p:cNvPr id="18" name="Rectangle à coins arrondis 8">
            <a:extLst>
              <a:ext uri="{FF2B5EF4-FFF2-40B4-BE49-F238E27FC236}">
                <a16:creationId xmlns:a16="http://schemas.microsoft.com/office/drawing/2014/main" id="{1BB932B1-0FA5-8BC3-5F28-3C13887E4594}"/>
              </a:ext>
            </a:extLst>
          </p:cNvPr>
          <p:cNvSpPr/>
          <p:nvPr/>
        </p:nvSpPr>
        <p:spPr>
          <a:xfrm>
            <a:off x="5859293" y="4590421"/>
            <a:ext cx="4629001"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10%</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6%</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 </a:t>
            </a:r>
            <a:r>
              <a:rPr lang="nl-BE" sz="1067" b="1" dirty="0">
                <a:solidFill>
                  <a:srgbClr val="00AEEF"/>
                </a:solidFill>
                <a:latin typeface="Verdana" panose="020B0604030504040204" pitchFamily="34" charset="0"/>
                <a:ea typeface="Verdana" panose="020B0604030504040204" pitchFamily="34" charset="0"/>
              </a:rPr>
              <a:t>10%</a:t>
            </a:r>
            <a:r>
              <a:rPr lang="nl-BE" sz="1067" dirty="0">
                <a:solidFill>
                  <a:srgbClr val="00AEEF"/>
                </a:solidFill>
                <a:latin typeface="Verdana" panose="020B0604030504040204" pitchFamily="34" charset="0"/>
                <a:ea typeface="Verdana" panose="020B0604030504040204" pitchFamily="34" charset="0"/>
              </a:rPr>
              <a:t> à Bruxelles </a:t>
            </a:r>
          </a:p>
        </p:txBody>
      </p:sp>
      <p:sp>
        <p:nvSpPr>
          <p:cNvPr id="19" name="Rectangle à coins arrondis 8">
            <a:extLst>
              <a:ext uri="{FF2B5EF4-FFF2-40B4-BE49-F238E27FC236}">
                <a16:creationId xmlns:a16="http://schemas.microsoft.com/office/drawing/2014/main" id="{8896479E-D6B5-2CB5-E336-B722E70EC200}"/>
              </a:ext>
            </a:extLst>
          </p:cNvPr>
          <p:cNvSpPr/>
          <p:nvPr/>
        </p:nvSpPr>
        <p:spPr>
          <a:xfrm>
            <a:off x="5871824" y="4235487"/>
            <a:ext cx="6240000" cy="192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6%</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hommes</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9%</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6%</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 </a:t>
            </a:r>
            <a:r>
              <a:rPr lang="nl-BE" sz="1067" b="1" dirty="0">
                <a:solidFill>
                  <a:srgbClr val="00AEEF"/>
                </a:solidFill>
                <a:latin typeface="Verdana" panose="020B0604030504040204" pitchFamily="34" charset="0"/>
                <a:ea typeface="Verdana" panose="020B0604030504040204" pitchFamily="34" charset="0"/>
              </a:rPr>
              <a:t>11%</a:t>
            </a:r>
            <a:r>
              <a:rPr lang="nl-BE" sz="1067" dirty="0">
                <a:solidFill>
                  <a:srgbClr val="00AEEF"/>
                </a:solidFill>
                <a:latin typeface="Verdana" panose="020B0604030504040204" pitchFamily="34" charset="0"/>
                <a:ea typeface="Verdana" panose="020B0604030504040204" pitchFamily="34" charset="0"/>
              </a:rPr>
              <a:t> à Bruxelles </a:t>
            </a:r>
          </a:p>
        </p:txBody>
      </p:sp>
      <p:sp>
        <p:nvSpPr>
          <p:cNvPr id="20" name="Rectangle à coins arrondis 8">
            <a:extLst>
              <a:ext uri="{FF2B5EF4-FFF2-40B4-BE49-F238E27FC236}">
                <a16:creationId xmlns:a16="http://schemas.microsoft.com/office/drawing/2014/main" id="{E3C6821A-9A48-477F-8FFA-96523896AC17}"/>
              </a:ext>
            </a:extLst>
          </p:cNvPr>
          <p:cNvSpPr/>
          <p:nvPr/>
        </p:nvSpPr>
        <p:spPr>
          <a:xfrm>
            <a:off x="5859292" y="5201113"/>
            <a:ext cx="4968296" cy="336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067" b="1" dirty="0">
                <a:solidFill>
                  <a:srgbClr val="00AEEF"/>
                </a:solidFill>
                <a:latin typeface="Verdana" panose="020B0604030504040204" pitchFamily="34" charset="0"/>
                <a:ea typeface="Verdana" panose="020B0604030504040204" pitchFamily="34" charset="0"/>
              </a:rPr>
              <a:t>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a:t>
            </a:r>
            <a:r>
              <a:rPr lang="nl-BE" sz="1067" dirty="0" err="1">
                <a:solidFill>
                  <a:srgbClr val="00AEEF"/>
                </a:solidFill>
                <a:latin typeface="Verdana" panose="020B0604030504040204" pitchFamily="34" charset="0"/>
                <a:ea typeface="Verdana" panose="020B0604030504040204" pitchFamily="34" charset="0"/>
              </a:rPr>
              <a:t>hommes</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8%</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18-24; </a:t>
            </a:r>
            <a:r>
              <a:rPr lang="nl-BE" sz="1067" b="1" dirty="0">
                <a:solidFill>
                  <a:srgbClr val="00AEEF"/>
                </a:solidFill>
                <a:latin typeface="Verdana" panose="020B0604030504040204" pitchFamily="34" charset="0"/>
                <a:ea typeface="Verdana" panose="020B0604030504040204" pitchFamily="34" charset="0"/>
              </a:rPr>
              <a:t>4%</a:t>
            </a:r>
            <a:r>
              <a:rPr lang="nl-BE" sz="1067" dirty="0">
                <a:solidFill>
                  <a:srgbClr val="00AEEF"/>
                </a:solidFill>
                <a:latin typeface="Verdana" panose="020B0604030504040204" pitchFamily="34" charset="0"/>
                <a:ea typeface="Verdana" panose="020B0604030504040204" pitchFamily="34" charset="0"/>
              </a:rPr>
              <a:t> </a:t>
            </a:r>
            <a:r>
              <a:rPr lang="nl-BE" sz="1067" dirty="0" err="1">
                <a:solidFill>
                  <a:srgbClr val="00AEEF"/>
                </a:solidFill>
                <a:latin typeface="Verdana" panose="020B0604030504040204" pitchFamily="34" charset="0"/>
                <a:ea typeface="Verdana" panose="020B0604030504040204" pitchFamily="34" charset="0"/>
              </a:rPr>
              <a:t>parmi</a:t>
            </a:r>
            <a:r>
              <a:rPr lang="nl-BE" sz="1067" dirty="0">
                <a:solidFill>
                  <a:srgbClr val="00AEEF"/>
                </a:solidFill>
                <a:latin typeface="Verdana" panose="020B0604030504040204" pitchFamily="34" charset="0"/>
                <a:ea typeface="Verdana" panose="020B0604030504040204" pitchFamily="34" charset="0"/>
              </a:rPr>
              <a:t> les 25-34;</a:t>
            </a:r>
          </a:p>
          <a:p>
            <a:pPr algn="ctr">
              <a:defRPr/>
            </a:pPr>
            <a:r>
              <a:rPr lang="nl-BE" sz="1067" b="1" dirty="0">
                <a:solidFill>
                  <a:srgbClr val="00AEEF"/>
                </a:solidFill>
                <a:latin typeface="Verdana" panose="020B0604030504040204" pitchFamily="34" charset="0"/>
                <a:ea typeface="Verdana" panose="020B0604030504040204" pitchFamily="34" charset="0"/>
              </a:rPr>
              <a:t>3%</a:t>
            </a:r>
            <a:r>
              <a:rPr lang="nl-BE" sz="1067" dirty="0">
                <a:solidFill>
                  <a:srgbClr val="00AEEF"/>
                </a:solidFill>
                <a:latin typeface="Verdana" panose="020B0604030504040204" pitchFamily="34" charset="0"/>
                <a:ea typeface="Verdana" panose="020B0604030504040204" pitchFamily="34" charset="0"/>
              </a:rPr>
              <a:t> en </a:t>
            </a:r>
            <a:r>
              <a:rPr lang="nl-BE" sz="1067" dirty="0" err="1">
                <a:solidFill>
                  <a:srgbClr val="00AEEF"/>
                </a:solidFill>
                <a:latin typeface="Verdana" panose="020B0604030504040204" pitchFamily="34" charset="0"/>
                <a:ea typeface="Verdana" panose="020B0604030504040204" pitchFamily="34" charset="0"/>
              </a:rPr>
              <a:t>Flandre</a:t>
            </a:r>
            <a:r>
              <a:rPr lang="nl-BE" sz="1067" dirty="0">
                <a:solidFill>
                  <a:srgbClr val="00AEEF"/>
                </a:solidFill>
                <a:latin typeface="Verdana" panose="020B0604030504040204" pitchFamily="34" charset="0"/>
                <a:ea typeface="Verdana" panose="020B0604030504040204" pitchFamily="34" charset="0"/>
              </a:rPr>
              <a:t>;  </a:t>
            </a:r>
            <a:r>
              <a:rPr lang="nl-BE" sz="1067" b="1" dirty="0">
                <a:solidFill>
                  <a:srgbClr val="00AEEF"/>
                </a:solidFill>
                <a:latin typeface="Verdana" panose="020B0604030504040204" pitchFamily="34" charset="0"/>
                <a:ea typeface="Verdana" panose="020B0604030504040204" pitchFamily="34" charset="0"/>
              </a:rPr>
              <a:t>5%</a:t>
            </a:r>
            <a:r>
              <a:rPr lang="nl-BE" sz="1067" dirty="0">
                <a:solidFill>
                  <a:srgbClr val="00AEEF"/>
                </a:solidFill>
                <a:latin typeface="Verdana" panose="020B0604030504040204" pitchFamily="34" charset="0"/>
                <a:ea typeface="Verdana" panose="020B0604030504040204" pitchFamily="34" charset="0"/>
              </a:rPr>
              <a:t> à Bruxelles</a:t>
            </a:r>
          </a:p>
        </p:txBody>
      </p:sp>
      <p:sp>
        <p:nvSpPr>
          <p:cNvPr id="21" name="Rectangle à coins arrondis 8">
            <a:extLst>
              <a:ext uri="{FF2B5EF4-FFF2-40B4-BE49-F238E27FC236}">
                <a16:creationId xmlns:a16="http://schemas.microsoft.com/office/drawing/2014/main" id="{43EBFCFD-3453-03F0-D624-5F2138A3648E}"/>
              </a:ext>
            </a:extLst>
          </p:cNvPr>
          <p:cNvSpPr/>
          <p:nvPr/>
        </p:nvSpPr>
        <p:spPr>
          <a:xfrm>
            <a:off x="7608374" y="5598436"/>
            <a:ext cx="4455943" cy="2880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sz="1000" b="1" dirty="0">
                <a:solidFill>
                  <a:srgbClr val="00AEEF"/>
                </a:solidFill>
                <a:latin typeface="Verdana" panose="020B0604030504040204" pitchFamily="34" charset="0"/>
                <a:ea typeface="Verdana" panose="020B0604030504040204" pitchFamily="34" charset="0"/>
              </a:rPr>
              <a:t>55%</a:t>
            </a:r>
            <a:r>
              <a:rPr lang="nl-BE" sz="1000" dirty="0">
                <a:solidFill>
                  <a:srgbClr val="00AEEF"/>
                </a:solidFill>
                <a:latin typeface="Verdana" panose="020B0604030504040204" pitchFamily="34" charset="0"/>
                <a:ea typeface="Verdana" panose="020B0604030504040204" pitchFamily="34" charset="0"/>
              </a:rPr>
              <a:t> </a:t>
            </a:r>
            <a:r>
              <a:rPr lang="nl-BE" sz="1000" dirty="0" err="1">
                <a:solidFill>
                  <a:srgbClr val="00AEEF"/>
                </a:solidFill>
                <a:latin typeface="Verdana" panose="020B0604030504040204" pitchFamily="34" charset="0"/>
                <a:ea typeface="Verdana" panose="020B0604030504040204" pitchFamily="34" charset="0"/>
              </a:rPr>
              <a:t>parmi</a:t>
            </a:r>
            <a:r>
              <a:rPr lang="nl-BE" sz="1000" dirty="0">
                <a:solidFill>
                  <a:srgbClr val="00AEEF"/>
                </a:solidFill>
                <a:latin typeface="Verdana" panose="020B0604030504040204" pitchFamily="34" charset="0"/>
                <a:ea typeface="Verdana" panose="020B0604030504040204" pitchFamily="34" charset="0"/>
              </a:rPr>
              <a:t> les 35-44; </a:t>
            </a:r>
            <a:r>
              <a:rPr lang="nl-BE" sz="1000" b="1" dirty="0">
                <a:solidFill>
                  <a:srgbClr val="00AEEF"/>
                </a:solidFill>
                <a:latin typeface="Verdana" panose="020B0604030504040204" pitchFamily="34" charset="0"/>
                <a:ea typeface="Verdana" panose="020B0604030504040204" pitchFamily="34" charset="0"/>
              </a:rPr>
              <a:t>54%</a:t>
            </a:r>
            <a:r>
              <a:rPr lang="nl-BE" sz="1000" dirty="0">
                <a:solidFill>
                  <a:srgbClr val="00AEEF"/>
                </a:solidFill>
                <a:latin typeface="Verdana" panose="020B0604030504040204" pitchFamily="34" charset="0"/>
                <a:ea typeface="Verdana" panose="020B0604030504040204" pitchFamily="34" charset="0"/>
              </a:rPr>
              <a:t> </a:t>
            </a:r>
            <a:r>
              <a:rPr lang="nl-BE" sz="1000" dirty="0" err="1">
                <a:solidFill>
                  <a:srgbClr val="00AEEF"/>
                </a:solidFill>
                <a:latin typeface="Verdana" panose="020B0604030504040204" pitchFamily="34" charset="0"/>
                <a:ea typeface="Verdana" panose="020B0604030504040204" pitchFamily="34" charset="0"/>
              </a:rPr>
              <a:t>parmi</a:t>
            </a:r>
            <a:r>
              <a:rPr lang="nl-BE" sz="1000" dirty="0">
                <a:solidFill>
                  <a:srgbClr val="00AEEF"/>
                </a:solidFill>
                <a:latin typeface="Verdana" panose="020B0604030504040204" pitchFamily="34" charset="0"/>
                <a:ea typeface="Verdana" panose="020B0604030504040204" pitchFamily="34" charset="0"/>
              </a:rPr>
              <a:t> les 45-54; </a:t>
            </a:r>
            <a:r>
              <a:rPr lang="nl-BE" sz="1000" b="1" dirty="0">
                <a:solidFill>
                  <a:srgbClr val="00AEEF"/>
                </a:solidFill>
                <a:latin typeface="Verdana" panose="020B0604030504040204" pitchFamily="34" charset="0"/>
                <a:ea typeface="Verdana" panose="020B0604030504040204" pitchFamily="34" charset="0"/>
              </a:rPr>
              <a:t>50%</a:t>
            </a:r>
            <a:r>
              <a:rPr lang="nl-BE" sz="1000" dirty="0">
                <a:solidFill>
                  <a:srgbClr val="00AEEF"/>
                </a:solidFill>
                <a:latin typeface="Verdana" panose="020B0604030504040204" pitchFamily="34" charset="0"/>
                <a:ea typeface="Verdana" panose="020B0604030504040204" pitchFamily="34" charset="0"/>
              </a:rPr>
              <a:t> </a:t>
            </a:r>
            <a:r>
              <a:rPr lang="nl-BE" sz="1000" dirty="0" err="1">
                <a:solidFill>
                  <a:srgbClr val="00AEEF"/>
                </a:solidFill>
                <a:latin typeface="Verdana" panose="020B0604030504040204" pitchFamily="34" charset="0"/>
                <a:ea typeface="Verdana" panose="020B0604030504040204" pitchFamily="34" charset="0"/>
              </a:rPr>
              <a:t>parmi</a:t>
            </a:r>
            <a:r>
              <a:rPr lang="nl-BE" sz="1000" dirty="0">
                <a:solidFill>
                  <a:srgbClr val="00AEEF"/>
                </a:solidFill>
                <a:latin typeface="Verdana" panose="020B0604030504040204" pitchFamily="34" charset="0"/>
                <a:ea typeface="Verdana" panose="020B0604030504040204" pitchFamily="34" charset="0"/>
              </a:rPr>
              <a:t> les 55-65;</a:t>
            </a:r>
            <a:r>
              <a:rPr lang="nl-BE" sz="1000" b="1" dirty="0">
                <a:solidFill>
                  <a:srgbClr val="00AEEF"/>
                </a:solidFill>
                <a:latin typeface="Verdana" panose="020B0604030504040204" pitchFamily="34" charset="0"/>
                <a:ea typeface="Verdana" panose="020B0604030504040204" pitchFamily="34" charset="0"/>
              </a:rPr>
              <a:t>46%</a:t>
            </a:r>
            <a:r>
              <a:rPr lang="nl-BE" sz="1000" dirty="0">
                <a:solidFill>
                  <a:srgbClr val="00AEEF"/>
                </a:solidFill>
                <a:latin typeface="Verdana" panose="020B0604030504040204" pitchFamily="34" charset="0"/>
                <a:ea typeface="Verdana" panose="020B0604030504040204" pitchFamily="34" charset="0"/>
              </a:rPr>
              <a:t> </a:t>
            </a:r>
            <a:r>
              <a:rPr lang="nl-BE" sz="1000" dirty="0" err="1">
                <a:solidFill>
                  <a:srgbClr val="00AEEF"/>
                </a:solidFill>
                <a:latin typeface="Verdana" panose="020B0604030504040204" pitchFamily="34" charset="0"/>
                <a:ea typeface="Verdana" panose="020B0604030504040204" pitchFamily="34" charset="0"/>
              </a:rPr>
              <a:t>parmi</a:t>
            </a:r>
            <a:r>
              <a:rPr lang="nl-BE" sz="1000" dirty="0">
                <a:solidFill>
                  <a:srgbClr val="00AEEF"/>
                </a:solidFill>
                <a:latin typeface="Verdana" panose="020B0604030504040204" pitchFamily="34" charset="0"/>
                <a:ea typeface="Verdana" panose="020B0604030504040204" pitchFamily="34" charset="0"/>
              </a:rPr>
              <a:t> les 65+; </a:t>
            </a:r>
            <a:r>
              <a:rPr lang="nl-BE" sz="1000" b="1" dirty="0">
                <a:solidFill>
                  <a:srgbClr val="00AEEF"/>
                </a:solidFill>
                <a:latin typeface="Verdana" panose="020B0604030504040204" pitchFamily="34" charset="0"/>
                <a:ea typeface="Verdana" panose="020B0604030504040204" pitchFamily="34" charset="0"/>
              </a:rPr>
              <a:t>51%</a:t>
            </a:r>
            <a:r>
              <a:rPr lang="nl-BE" sz="1000" dirty="0">
                <a:solidFill>
                  <a:srgbClr val="00AEEF"/>
                </a:solidFill>
                <a:latin typeface="Verdana" panose="020B0604030504040204" pitchFamily="34" charset="0"/>
                <a:ea typeface="Verdana" panose="020B0604030504040204" pitchFamily="34" charset="0"/>
              </a:rPr>
              <a:t> en </a:t>
            </a:r>
            <a:r>
              <a:rPr lang="nl-BE" sz="1000" dirty="0" err="1">
                <a:solidFill>
                  <a:srgbClr val="00AEEF"/>
                </a:solidFill>
                <a:latin typeface="Verdana" panose="020B0604030504040204" pitchFamily="34" charset="0"/>
                <a:ea typeface="Verdana" panose="020B0604030504040204" pitchFamily="34" charset="0"/>
              </a:rPr>
              <a:t>Wallonie</a:t>
            </a:r>
            <a:r>
              <a:rPr lang="nl-BE" sz="1000" dirty="0">
                <a:solidFill>
                  <a:srgbClr val="00AEEF"/>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43988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37</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t>Si la récente crise énergétique vous a incité à renoncer à une ou plusieurs assurances, desquelles s’agit-il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renoncé à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suite à la </a:t>
            </a:r>
            <a:r>
              <a:rPr lang="nl-BE" sz="1200" dirty="0" err="1">
                <a:solidFill>
                  <a:srgbClr val="0A3365"/>
                </a:solidFill>
                <a:latin typeface="Arial" panose="020B0604020202020204" pitchFamily="34" charset="0"/>
                <a:cs typeface="Arial" panose="020B0604020202020204" pitchFamily="34" charset="0"/>
              </a:rPr>
              <a:t>crise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énergétique</a:t>
            </a:r>
            <a:r>
              <a:rPr lang="nl-BE" sz="1200" dirty="0">
                <a:solidFill>
                  <a:srgbClr val="0A3365"/>
                </a:solidFill>
                <a:latin typeface="Arial" panose="020B0604020202020204" pitchFamily="34" charset="0"/>
                <a:cs typeface="Arial" panose="020B0604020202020204" pitchFamily="34" charset="0"/>
              </a:rPr>
              <a:t> </a:t>
            </a:r>
            <a:r>
              <a:rPr lang="fr-FR" sz="1200" dirty="0">
                <a:solidFill>
                  <a:srgbClr val="0A3365"/>
                </a:solidFill>
                <a:latin typeface="Arial" panose="020B0604020202020204" pitchFamily="34" charset="0"/>
                <a:cs typeface="Arial" panose="020B0604020202020204" pitchFamily="34" charset="0"/>
              </a:rPr>
              <a:t> </a:t>
            </a:r>
            <a:r>
              <a:rPr lang="nl-BE" sz="1200" dirty="0">
                <a:solidFill>
                  <a:srgbClr val="0A3365"/>
                </a:solidFill>
                <a:latin typeface="Arial" panose="020B0604020202020204" pitchFamily="34" charset="0"/>
                <a:cs typeface="Arial" panose="020B0604020202020204" pitchFamily="34" charset="0"/>
              </a:rPr>
              <a:t>(n=116)</a:t>
            </a:r>
          </a:p>
        </p:txBody>
      </p:sp>
      <p:sp>
        <p:nvSpPr>
          <p:cNvPr id="10" name="TextBox 1">
            <a:extLst>
              <a:ext uri="{FF2B5EF4-FFF2-40B4-BE49-F238E27FC236}">
                <a16:creationId xmlns:a16="http://schemas.microsoft.com/office/drawing/2014/main" id="{91029E4F-6BB7-4292-83E5-8A4D87F85BAD}"/>
              </a:ext>
            </a:extLst>
          </p:cNvPr>
          <p:cNvSpPr txBox="1"/>
          <p:nvPr/>
        </p:nvSpPr>
        <p:spPr>
          <a:xfrm>
            <a:off x="578359" y="1424955"/>
            <a:ext cx="10848000" cy="748795"/>
          </a:xfrm>
          <a:prstGeom prst="rect">
            <a:avLst/>
          </a:prstGeom>
          <a:noFill/>
          <a:ln>
            <a:solidFill>
              <a:srgbClr val="083060">
                <a:alpha val="98000"/>
              </a:srgbClr>
            </a:solidFill>
          </a:ln>
        </p:spPr>
        <p:txBody>
          <a:bodyPr wrap="square" rtlCol="0">
            <a:spAutoFit/>
          </a:bodyPr>
          <a:lstStyle/>
          <a:p>
            <a:pPr>
              <a:defRPr/>
            </a:pPr>
            <a:r>
              <a:rPr lang="fr-BE" sz="2133" dirty="0">
                <a:solidFill>
                  <a:srgbClr val="002060"/>
                </a:solidFill>
                <a:latin typeface="Arial" charset="0"/>
                <a:cs typeface="Arial" charset="0"/>
              </a:rPr>
              <a:t>Parmi ceux qui ont renoncé à une assurance suite à la crise énergétique, près de 4 sur 10 ont renoncé à leur assurance habitation.</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extLst>
              <p:ext uri="{D42A27DB-BD31-4B8C-83A1-F6EECF244321}">
                <p14:modId xmlns:p14="http://schemas.microsoft.com/office/powerpoint/2010/main" val="3722083285"/>
              </p:ext>
            </p:extLst>
          </p:nvPr>
        </p:nvGraphicFramePr>
        <p:xfrm>
          <a:off x="845995" y="2018588"/>
          <a:ext cx="9781936" cy="4252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9402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38</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t>Si la récente crise énergétique vous a incité à prendre une ou plusieurs assurances supplémentaires, desquelles s’agit-il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décidé</a:t>
            </a:r>
            <a:r>
              <a:rPr lang="nl-BE" sz="1200" dirty="0">
                <a:solidFill>
                  <a:srgbClr val="0A3365"/>
                </a:solidFill>
                <a:latin typeface="Arial" panose="020B0604020202020204" pitchFamily="34" charset="0"/>
                <a:cs typeface="Arial" panose="020B0604020202020204" pitchFamily="34" charset="0"/>
              </a:rPr>
              <a:t> de </a:t>
            </a:r>
            <a:r>
              <a:rPr lang="nl-BE" sz="1200" dirty="0" err="1">
                <a:solidFill>
                  <a:srgbClr val="0A3365"/>
                </a:solidFill>
                <a:latin typeface="Arial" panose="020B0604020202020204" pitchFamily="34" charset="0"/>
                <a:cs typeface="Arial" panose="020B0604020202020204" pitchFamily="34" charset="0"/>
              </a:rPr>
              <a:t>prendre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une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supplémentaire suite à la </a:t>
            </a:r>
            <a:r>
              <a:rPr lang="nl-BE" sz="1200" dirty="0" err="1">
                <a:solidFill>
                  <a:srgbClr val="0A3365"/>
                </a:solidFill>
                <a:latin typeface="Arial" panose="020B0604020202020204" pitchFamily="34" charset="0"/>
                <a:cs typeface="Arial" panose="020B0604020202020204" pitchFamily="34" charset="0"/>
              </a:rPr>
              <a:t>crise</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énergétique</a:t>
            </a:r>
            <a:r>
              <a:rPr lang="nl-BE" sz="1200" dirty="0">
                <a:solidFill>
                  <a:srgbClr val="0A3365"/>
                </a:solidFill>
                <a:latin typeface="Arial" panose="020B0604020202020204" pitchFamily="34" charset="0"/>
                <a:cs typeface="Arial" panose="020B0604020202020204" pitchFamily="34" charset="0"/>
              </a:rPr>
              <a:t> (n=138)</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819" y="1334364"/>
            <a:ext cx="10848000" cy="748795"/>
          </a:xfrm>
          <a:prstGeom prst="rect">
            <a:avLst/>
          </a:prstGeom>
          <a:noFill/>
          <a:ln>
            <a:solidFill>
              <a:srgbClr val="083060">
                <a:alpha val="98000"/>
              </a:srgbClr>
            </a:solidFill>
          </a:ln>
        </p:spPr>
        <p:txBody>
          <a:bodyPr wrap="square" rtlCol="0">
            <a:spAutoFit/>
          </a:bodyPr>
          <a:lstStyle/>
          <a:p>
            <a:pPr>
              <a:defRPr/>
            </a:pPr>
            <a:r>
              <a:rPr lang="fr-BE" sz="2133" dirty="0">
                <a:solidFill>
                  <a:srgbClr val="002060"/>
                </a:solidFill>
                <a:latin typeface="Arial" charset="0"/>
                <a:cs typeface="Arial" charset="0"/>
              </a:rPr>
              <a:t>Parmi ceux qui ont décidé de s’assurer plus suite à la crise énergétique, plus d’1 sur 3 ont choisi de souscrire à une assurance hospitalisation.</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91819" y="2012881"/>
          <a:ext cx="9781936" cy="42702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033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Les Belges et leurs produits d’assurances</a:t>
            </a:r>
            <a:br>
              <a:rPr lang="fr-BE" dirty="0"/>
            </a:br>
            <a:br>
              <a:rPr lang="fr-BE" dirty="0"/>
            </a:br>
            <a:endParaRPr lang="fr-BE" dirty="0"/>
          </a:p>
        </p:txBody>
      </p:sp>
    </p:spTree>
    <p:extLst>
      <p:ext uri="{BB962C8B-B14F-4D97-AF65-F5344CB8AC3E}">
        <p14:creationId xmlns:p14="http://schemas.microsoft.com/office/powerpoint/2010/main" val="790253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861883" y="2353871"/>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5</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Êtes-vous assuré?</a:t>
            </a:r>
            <a:endParaRPr lang="fr-BE"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4387428" y="4090623"/>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8115807" y="3204252"/>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145952"/>
            <a:ext cx="10804589"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Plus de 9 Belges sur 10 déclarent être assurés.</a:t>
            </a:r>
          </a:p>
        </p:txBody>
      </p:sp>
      <p:sp>
        <p:nvSpPr>
          <p:cNvPr id="16" name="ZoneTexte 28">
            <a:extLst>
              <a:ext uri="{FF2B5EF4-FFF2-40B4-BE49-F238E27FC236}">
                <a16:creationId xmlns:a16="http://schemas.microsoft.com/office/drawing/2014/main" id="{B4A081C1-2E67-4FE2-A8D0-5B193D6628C3}"/>
              </a:ext>
            </a:extLst>
          </p:cNvPr>
          <p:cNvSpPr txBox="1"/>
          <p:nvPr/>
        </p:nvSpPr>
        <p:spPr>
          <a:xfrm>
            <a:off x="2469905" y="3639459"/>
            <a:ext cx="3341871" cy="379656"/>
          </a:xfrm>
          <a:prstGeom prst="rect">
            <a:avLst/>
          </a:prstGeom>
          <a:noFill/>
        </p:spPr>
        <p:txBody>
          <a:bodyPr wrap="square" rtlCol="0">
            <a:spAutoFit/>
          </a:bodyPr>
          <a:lstStyle/>
          <a:p>
            <a:pPr algn="ctr" defTabSz="1219170" fontAlgn="base">
              <a:spcBef>
                <a:spcPct val="0"/>
              </a:spcBef>
              <a:spcAft>
                <a:spcPct val="0"/>
              </a:spcAft>
              <a:defRPr/>
            </a:pPr>
            <a:r>
              <a:rPr lang="fr-FR" sz="1867" b="1" dirty="0">
                <a:solidFill>
                  <a:prstClr val="white">
                    <a:lumMod val="65000"/>
                  </a:prstClr>
                </a:solidFill>
                <a:latin typeface="Verdana" panose="020B0604030504040204" pitchFamily="34" charset="0"/>
                <a:ea typeface="Verdana" panose="020B0604030504040204" pitchFamily="34" charset="0"/>
                <a:cs typeface="Arial" charset="0"/>
              </a:rPr>
              <a:t>Je ne sais pas</a:t>
            </a:r>
          </a:p>
        </p:txBody>
      </p:sp>
      <p:sp>
        <p:nvSpPr>
          <p:cNvPr id="17" name="Text Placeholder 3">
            <a:extLst>
              <a:ext uri="{FF2B5EF4-FFF2-40B4-BE49-F238E27FC236}">
                <a16:creationId xmlns:a16="http://schemas.microsoft.com/office/drawing/2014/main" id="{908011F4-4B4F-4795-B534-7D41DA0CCB68}"/>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Total (n=1086)</a:t>
            </a:r>
          </a:p>
        </p:txBody>
      </p:sp>
      <p:sp>
        <p:nvSpPr>
          <p:cNvPr id="2" name="Rectangle: Rounded Corners 1">
            <a:extLst>
              <a:ext uri="{FF2B5EF4-FFF2-40B4-BE49-F238E27FC236}">
                <a16:creationId xmlns:a16="http://schemas.microsoft.com/office/drawing/2014/main" id="{2FC3C533-3402-EA86-7376-DDAACC1C0432}"/>
              </a:ext>
            </a:extLst>
          </p:cNvPr>
          <p:cNvSpPr/>
          <p:nvPr/>
        </p:nvSpPr>
        <p:spPr>
          <a:xfrm>
            <a:off x="855109" y="2030575"/>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5427325F-9654-AF19-3F35-5E1E80CEF793}"/>
              </a:ext>
            </a:extLst>
          </p:cNvPr>
          <p:cNvGraphicFramePr/>
          <p:nvPr/>
        </p:nvGraphicFramePr>
        <p:xfrm>
          <a:off x="915107" y="2009708"/>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85EE4893-6779-8A87-D26F-C7F1936AD0D3}"/>
              </a:ext>
            </a:extLst>
          </p:cNvPr>
          <p:cNvSpPr txBox="1"/>
          <p:nvPr/>
        </p:nvSpPr>
        <p:spPr>
          <a:xfrm>
            <a:off x="1433150" y="2645300"/>
            <a:ext cx="863041" cy="461665"/>
          </a:xfrm>
          <a:prstGeom prst="rect">
            <a:avLst/>
          </a:prstGeom>
          <a:noFill/>
        </p:spPr>
        <p:txBody>
          <a:bodyPr wrap="square" rtlCol="0">
            <a:spAutoFit/>
          </a:bodyPr>
          <a:lstStyle/>
          <a:p>
            <a:pPr algn="ctr"/>
            <a:r>
              <a:rPr lang="fr-BE" sz="1333" dirty="0"/>
              <a:t>2022</a:t>
            </a:r>
          </a:p>
          <a:p>
            <a:pPr algn="ctr"/>
            <a:r>
              <a:rPr lang="fr-BE" sz="1067" dirty="0"/>
              <a:t>N=1057</a:t>
            </a:r>
          </a:p>
        </p:txBody>
      </p:sp>
      <p:grpSp>
        <p:nvGrpSpPr>
          <p:cNvPr id="8" name="Group 7">
            <a:extLst>
              <a:ext uri="{FF2B5EF4-FFF2-40B4-BE49-F238E27FC236}">
                <a16:creationId xmlns:a16="http://schemas.microsoft.com/office/drawing/2014/main" id="{6B7D5AFD-63A8-5367-7177-F9852FC2F03F}"/>
              </a:ext>
            </a:extLst>
          </p:cNvPr>
          <p:cNvGrpSpPr/>
          <p:nvPr/>
        </p:nvGrpSpPr>
        <p:grpSpPr>
          <a:xfrm>
            <a:off x="7440149" y="6501329"/>
            <a:ext cx="3893267" cy="235897"/>
            <a:chOff x="5580112" y="4876006"/>
            <a:chExt cx="2919950" cy="176923"/>
          </a:xfrm>
        </p:grpSpPr>
        <p:sp>
          <p:nvSpPr>
            <p:cNvPr id="12" name="TextBox 54">
              <a:extLst>
                <a:ext uri="{FF2B5EF4-FFF2-40B4-BE49-F238E27FC236}">
                  <a16:creationId xmlns:a16="http://schemas.microsoft.com/office/drawing/2014/main" id="{0D0E728D-6B4E-FCBF-5EBA-10B736550AA5}"/>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3" name="Group 12">
              <a:extLst>
                <a:ext uri="{FF2B5EF4-FFF2-40B4-BE49-F238E27FC236}">
                  <a16:creationId xmlns:a16="http://schemas.microsoft.com/office/drawing/2014/main" id="{18611FC5-3EB2-0129-CAD4-93C4DA0EE842}"/>
                </a:ext>
              </a:extLst>
            </p:cNvPr>
            <p:cNvGrpSpPr/>
            <p:nvPr/>
          </p:nvGrpSpPr>
          <p:grpSpPr>
            <a:xfrm>
              <a:off x="5580112" y="4922512"/>
              <a:ext cx="118976" cy="118976"/>
              <a:chOff x="3731385" y="5389270"/>
              <a:chExt cx="162000" cy="162000"/>
            </a:xfrm>
          </p:grpSpPr>
          <p:sp>
            <p:nvSpPr>
              <p:cNvPr id="22" name="Oval 21">
                <a:extLst>
                  <a:ext uri="{FF2B5EF4-FFF2-40B4-BE49-F238E27FC236}">
                    <a16:creationId xmlns:a16="http://schemas.microsoft.com/office/drawing/2014/main" id="{411C6465-1861-307F-0E63-103E1FDEEF2F}"/>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3" name="Arrow: Right 22">
                <a:extLst>
                  <a:ext uri="{FF2B5EF4-FFF2-40B4-BE49-F238E27FC236}">
                    <a16:creationId xmlns:a16="http://schemas.microsoft.com/office/drawing/2014/main" id="{AA7D19ED-D155-4605-DFC7-098699161BCC}"/>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5" name="Group 14">
              <a:extLst>
                <a:ext uri="{FF2B5EF4-FFF2-40B4-BE49-F238E27FC236}">
                  <a16:creationId xmlns:a16="http://schemas.microsoft.com/office/drawing/2014/main" id="{AF4838B5-68E9-4365-E5C3-788E9F92BE4C}"/>
                </a:ext>
              </a:extLst>
            </p:cNvPr>
            <p:cNvGrpSpPr/>
            <p:nvPr/>
          </p:nvGrpSpPr>
          <p:grpSpPr>
            <a:xfrm>
              <a:off x="6979382" y="4922511"/>
              <a:ext cx="118976" cy="118976"/>
              <a:chOff x="4954811" y="5389269"/>
              <a:chExt cx="162000" cy="162000"/>
            </a:xfrm>
          </p:grpSpPr>
          <p:sp>
            <p:nvSpPr>
              <p:cNvPr id="20" name="Oval 19">
                <a:extLst>
                  <a:ext uri="{FF2B5EF4-FFF2-40B4-BE49-F238E27FC236}">
                    <a16:creationId xmlns:a16="http://schemas.microsoft.com/office/drawing/2014/main" id="{96E27179-CE15-1164-49E1-663EC4C4091F}"/>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1" name="Arrow: Right 20">
                <a:extLst>
                  <a:ext uri="{FF2B5EF4-FFF2-40B4-BE49-F238E27FC236}">
                    <a16:creationId xmlns:a16="http://schemas.microsoft.com/office/drawing/2014/main" id="{20E86416-5C18-23B5-227A-B005E0A1FDD1}"/>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9" name="TextBox 66">
              <a:extLst>
                <a:ext uri="{FF2B5EF4-FFF2-40B4-BE49-F238E27FC236}">
                  <a16:creationId xmlns:a16="http://schemas.microsoft.com/office/drawing/2014/main" id="{B5F6A4C4-A6B0-7055-9294-66C0400B9DFC}"/>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92086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6</a:t>
            </a:fld>
            <a:endParaRPr lang="nl-BE" b="0" dirty="0">
              <a:solidFill>
                <a:prstClr val="black">
                  <a:lumMod val="50000"/>
                  <a:lumOff val="50000"/>
                </a:prstClr>
              </a:solidFill>
            </a:endParaRPr>
          </a:p>
        </p:txBody>
      </p:sp>
      <p:sp>
        <p:nvSpPr>
          <p:cNvPr id="6" name="Title 5">
            <a:extLst>
              <a:ext uri="{FF2B5EF4-FFF2-40B4-BE49-F238E27FC236}">
                <a16:creationId xmlns:a16="http://schemas.microsoft.com/office/drawing/2014/main" id="{BF46B950-0B9B-41A0-BB5E-ECD9F28589D3}"/>
              </a:ext>
            </a:extLst>
          </p:cNvPr>
          <p:cNvSpPr>
            <a:spLocks noGrp="1"/>
          </p:cNvSpPr>
          <p:nvPr>
            <p:ph type="title"/>
          </p:nvPr>
        </p:nvSpPr>
        <p:spPr/>
        <p:txBody>
          <a:bodyPr/>
          <a:lstStyle/>
          <a:p>
            <a:r>
              <a:rPr lang="fr-FR" sz="2400" dirty="0"/>
              <a:t>Avez-vous le sentiment d’être bien assuré ? </a:t>
            </a:r>
            <a:endParaRPr lang="en-GB" sz="2400"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Total (n=1086)</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238161"/>
            <a:ext cx="10848000"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Près de 9 Belges sur 10 se sentent (très) bien assurés.</a:t>
            </a: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47328" y="2033699"/>
          <a:ext cx="7392821" cy="4083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1FD6429-C43E-4696-A25A-07A9D6C2D746}"/>
              </a:ext>
            </a:extLst>
          </p:cNvPr>
          <p:cNvSpPr txBox="1"/>
          <p:nvPr/>
        </p:nvSpPr>
        <p:spPr>
          <a:xfrm>
            <a:off x="7168821" y="2774861"/>
            <a:ext cx="943403" cy="379656"/>
          </a:xfrm>
          <a:prstGeom prst="rect">
            <a:avLst/>
          </a:prstGeom>
          <a:noFill/>
        </p:spPr>
        <p:txBody>
          <a:bodyPr wrap="square" rtlCol="0">
            <a:spAutoFit/>
          </a:bodyPr>
          <a:lstStyle/>
          <a:p>
            <a:pPr defTabSz="1219170" fontAlgn="base">
              <a:spcBef>
                <a:spcPct val="0"/>
              </a:spcBef>
              <a:spcAft>
                <a:spcPct val="0"/>
              </a:spcAft>
              <a:defRPr/>
            </a:pPr>
            <a:r>
              <a:rPr lang="nl-NL" sz="1867" b="1" dirty="0">
                <a:solidFill>
                  <a:srgbClr val="00AEEF"/>
                </a:solidFill>
              </a:rPr>
              <a:t>85</a:t>
            </a:r>
            <a:r>
              <a:rPr lang="nl-NL" sz="1867" b="1" dirty="0">
                <a:solidFill>
                  <a:srgbClr val="00AEEF"/>
                </a:solidFill>
                <a:latin typeface="Arial" charset="0"/>
                <a:cs typeface="Arial" charset="0"/>
              </a:rPr>
              <a:t>%</a:t>
            </a:r>
          </a:p>
        </p:txBody>
      </p:sp>
      <p:sp>
        <p:nvSpPr>
          <p:cNvPr id="14" name="TextBox 13">
            <a:extLst>
              <a:ext uri="{FF2B5EF4-FFF2-40B4-BE49-F238E27FC236}">
                <a16:creationId xmlns:a16="http://schemas.microsoft.com/office/drawing/2014/main" id="{3DC3CC22-8F32-489D-B86E-2342B8E9011B}"/>
              </a:ext>
            </a:extLst>
          </p:cNvPr>
          <p:cNvSpPr txBox="1"/>
          <p:nvPr/>
        </p:nvSpPr>
        <p:spPr>
          <a:xfrm>
            <a:off x="7168821" y="4037177"/>
            <a:ext cx="943403" cy="379656"/>
          </a:xfrm>
          <a:prstGeom prst="rect">
            <a:avLst/>
          </a:prstGeom>
          <a:noFill/>
        </p:spPr>
        <p:txBody>
          <a:bodyPr wrap="square" rtlCol="0">
            <a:spAutoFit/>
          </a:bodyPr>
          <a:lstStyle/>
          <a:p>
            <a:pPr defTabSz="1219170" fontAlgn="base">
              <a:spcBef>
                <a:spcPct val="0"/>
              </a:spcBef>
              <a:spcAft>
                <a:spcPct val="0"/>
              </a:spcAft>
              <a:defRPr/>
            </a:pPr>
            <a:r>
              <a:rPr lang="nl-NL" sz="1867" b="1" dirty="0">
                <a:solidFill>
                  <a:srgbClr val="00AEEF"/>
                </a:solidFill>
                <a:latin typeface="Arial" charset="0"/>
                <a:cs typeface="Arial" charset="0"/>
              </a:rPr>
              <a:t>9%</a:t>
            </a:r>
          </a:p>
        </p:txBody>
      </p:sp>
      <p:sp>
        <p:nvSpPr>
          <p:cNvPr id="17" name="Accolade fermante 12">
            <a:extLst>
              <a:ext uri="{FF2B5EF4-FFF2-40B4-BE49-F238E27FC236}">
                <a16:creationId xmlns:a16="http://schemas.microsoft.com/office/drawing/2014/main" id="{D90623EC-D982-4791-A584-4B1B8028DB52}"/>
              </a:ext>
            </a:extLst>
          </p:cNvPr>
          <p:cNvSpPr/>
          <p:nvPr/>
        </p:nvSpPr>
        <p:spPr>
          <a:xfrm>
            <a:off x="6864085" y="2474933"/>
            <a:ext cx="304736" cy="1056000"/>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1219170" fontAlgn="base">
              <a:spcBef>
                <a:spcPct val="0"/>
              </a:spcBef>
              <a:spcAft>
                <a:spcPct val="0"/>
              </a:spcAft>
              <a:defRPr/>
            </a:pPr>
            <a:endParaRPr lang="fr-BE" sz="2400">
              <a:solidFill>
                <a:srgbClr val="00AEEF"/>
              </a:solidFill>
              <a:latin typeface="Calibri"/>
            </a:endParaRPr>
          </a:p>
        </p:txBody>
      </p:sp>
      <p:sp>
        <p:nvSpPr>
          <p:cNvPr id="18" name="Accolade fermante 12">
            <a:extLst>
              <a:ext uri="{FF2B5EF4-FFF2-40B4-BE49-F238E27FC236}">
                <a16:creationId xmlns:a16="http://schemas.microsoft.com/office/drawing/2014/main" id="{F2845C5D-60B1-4DEE-8824-6BDCB54288CB}"/>
              </a:ext>
            </a:extLst>
          </p:cNvPr>
          <p:cNvSpPr/>
          <p:nvPr/>
        </p:nvSpPr>
        <p:spPr>
          <a:xfrm>
            <a:off x="6864085" y="3709012"/>
            <a:ext cx="304736" cy="1056000"/>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1219170" fontAlgn="base">
              <a:spcBef>
                <a:spcPct val="0"/>
              </a:spcBef>
              <a:spcAft>
                <a:spcPct val="0"/>
              </a:spcAft>
              <a:defRPr/>
            </a:pPr>
            <a:endParaRPr lang="fr-BE" sz="2400">
              <a:solidFill>
                <a:srgbClr val="00AEEF"/>
              </a:solidFill>
              <a:latin typeface="Calibri"/>
            </a:endParaRPr>
          </a:p>
        </p:txBody>
      </p:sp>
      <p:sp>
        <p:nvSpPr>
          <p:cNvPr id="3" name="ZoneTexte 1">
            <a:extLst>
              <a:ext uri="{FF2B5EF4-FFF2-40B4-BE49-F238E27FC236}">
                <a16:creationId xmlns:a16="http://schemas.microsoft.com/office/drawing/2014/main" id="{95DCA332-7973-E190-6B21-3EB3F9A11703}"/>
              </a:ext>
            </a:extLst>
          </p:cNvPr>
          <p:cNvSpPr txBox="1"/>
          <p:nvPr/>
        </p:nvSpPr>
        <p:spPr>
          <a:xfrm>
            <a:off x="5615947" y="1"/>
            <a:ext cx="960107"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pSp>
        <p:nvGrpSpPr>
          <p:cNvPr id="9" name="Group 8">
            <a:extLst>
              <a:ext uri="{FF2B5EF4-FFF2-40B4-BE49-F238E27FC236}">
                <a16:creationId xmlns:a16="http://schemas.microsoft.com/office/drawing/2014/main" id="{FE370490-F362-9FA0-3863-D82F490D162E}"/>
              </a:ext>
            </a:extLst>
          </p:cNvPr>
          <p:cNvGrpSpPr/>
          <p:nvPr/>
        </p:nvGrpSpPr>
        <p:grpSpPr>
          <a:xfrm>
            <a:off x="7440149" y="6501329"/>
            <a:ext cx="3893267" cy="235897"/>
            <a:chOff x="5580112" y="4876006"/>
            <a:chExt cx="2919950" cy="176923"/>
          </a:xfrm>
        </p:grpSpPr>
        <p:sp>
          <p:nvSpPr>
            <p:cNvPr id="11" name="TextBox 54">
              <a:extLst>
                <a:ext uri="{FF2B5EF4-FFF2-40B4-BE49-F238E27FC236}">
                  <a16:creationId xmlns:a16="http://schemas.microsoft.com/office/drawing/2014/main" id="{6D64FEEA-064E-DB2E-67B7-21447AF3632F}"/>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2" name="Group 11">
              <a:extLst>
                <a:ext uri="{FF2B5EF4-FFF2-40B4-BE49-F238E27FC236}">
                  <a16:creationId xmlns:a16="http://schemas.microsoft.com/office/drawing/2014/main" id="{CC07BE23-8377-4B65-A505-E36770A9A1D5}"/>
                </a:ext>
              </a:extLst>
            </p:cNvPr>
            <p:cNvGrpSpPr/>
            <p:nvPr/>
          </p:nvGrpSpPr>
          <p:grpSpPr>
            <a:xfrm>
              <a:off x="5580112" y="4922512"/>
              <a:ext cx="118976" cy="118976"/>
              <a:chOff x="3731385" y="5389270"/>
              <a:chExt cx="162000" cy="162000"/>
            </a:xfrm>
          </p:grpSpPr>
          <p:sp>
            <p:nvSpPr>
              <p:cNvPr id="24" name="Oval 23">
                <a:extLst>
                  <a:ext uri="{FF2B5EF4-FFF2-40B4-BE49-F238E27FC236}">
                    <a16:creationId xmlns:a16="http://schemas.microsoft.com/office/drawing/2014/main" id="{F2C5AC9D-7B7B-C347-8AAE-64DF5A7266D9}"/>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5" name="Arrow: Right 24">
                <a:extLst>
                  <a:ext uri="{FF2B5EF4-FFF2-40B4-BE49-F238E27FC236}">
                    <a16:creationId xmlns:a16="http://schemas.microsoft.com/office/drawing/2014/main" id="{897D1FA0-291C-63B7-625D-B2EB0F8F35AA}"/>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3" name="Group 12">
              <a:extLst>
                <a:ext uri="{FF2B5EF4-FFF2-40B4-BE49-F238E27FC236}">
                  <a16:creationId xmlns:a16="http://schemas.microsoft.com/office/drawing/2014/main" id="{37934826-D048-CD42-181C-F89BA0015BFE}"/>
                </a:ext>
              </a:extLst>
            </p:cNvPr>
            <p:cNvGrpSpPr/>
            <p:nvPr/>
          </p:nvGrpSpPr>
          <p:grpSpPr>
            <a:xfrm>
              <a:off x="6979382" y="4922511"/>
              <a:ext cx="118976" cy="118976"/>
              <a:chOff x="4954811" y="5389269"/>
              <a:chExt cx="162000" cy="162000"/>
            </a:xfrm>
          </p:grpSpPr>
          <p:sp>
            <p:nvSpPr>
              <p:cNvPr id="21" name="Oval 20">
                <a:extLst>
                  <a:ext uri="{FF2B5EF4-FFF2-40B4-BE49-F238E27FC236}">
                    <a16:creationId xmlns:a16="http://schemas.microsoft.com/office/drawing/2014/main" id="{2CFFB110-A5C0-DC0D-A2DE-D75426E3AE43}"/>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3" name="Arrow: Right 22">
                <a:extLst>
                  <a:ext uri="{FF2B5EF4-FFF2-40B4-BE49-F238E27FC236}">
                    <a16:creationId xmlns:a16="http://schemas.microsoft.com/office/drawing/2014/main" id="{1520FAF5-9845-C799-86C9-1B0ED3A0832C}"/>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20" name="TextBox 66">
              <a:extLst>
                <a:ext uri="{FF2B5EF4-FFF2-40B4-BE49-F238E27FC236}">
                  <a16:creationId xmlns:a16="http://schemas.microsoft.com/office/drawing/2014/main" id="{081D8FF1-08FD-442E-0137-4871E943CCBD}"/>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
        <p:nvSpPr>
          <p:cNvPr id="26" name="Rectangle à coins arrondis 8">
            <a:extLst>
              <a:ext uri="{FF2B5EF4-FFF2-40B4-BE49-F238E27FC236}">
                <a16:creationId xmlns:a16="http://schemas.microsoft.com/office/drawing/2014/main" id="{9ABB55AB-30A3-20CE-0E32-6159D824D440}"/>
              </a:ext>
            </a:extLst>
          </p:cNvPr>
          <p:cNvSpPr/>
          <p:nvPr/>
        </p:nvSpPr>
        <p:spPr>
          <a:xfrm>
            <a:off x="4793888" y="4958515"/>
            <a:ext cx="2070197" cy="4032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r>
              <a:rPr lang="nl-BE" sz="1200" b="1" dirty="0">
                <a:solidFill>
                  <a:srgbClr val="00AEEF"/>
                </a:solidFill>
                <a:latin typeface="Verdana" panose="020B0604030504040204" pitchFamily="34" charset="0"/>
                <a:ea typeface="Verdana" panose="020B0604030504040204" pitchFamily="34" charset="0"/>
              </a:rPr>
              <a:t>4%</a:t>
            </a:r>
            <a:r>
              <a:rPr lang="nl-BE" sz="1200" dirty="0">
                <a:solidFill>
                  <a:srgbClr val="00AEEF"/>
                </a:solidFill>
                <a:latin typeface="Verdana" panose="020B0604030504040204" pitchFamily="34" charset="0"/>
                <a:ea typeface="Verdana" panose="020B0604030504040204" pitchFamily="34" charset="0"/>
              </a:rPr>
              <a:t> </a:t>
            </a:r>
            <a:r>
              <a:rPr lang="nl-BE" sz="1200" dirty="0" err="1">
                <a:solidFill>
                  <a:srgbClr val="00AEEF"/>
                </a:solidFill>
                <a:latin typeface="Verdana" panose="020B0604030504040204" pitchFamily="34" charset="0"/>
                <a:ea typeface="Verdana" panose="020B0604030504040204" pitchFamily="34" charset="0"/>
              </a:rPr>
              <a:t>parmi</a:t>
            </a:r>
            <a:r>
              <a:rPr lang="nl-BE" sz="1200" dirty="0">
                <a:solidFill>
                  <a:srgbClr val="00AEEF"/>
                </a:solidFill>
                <a:latin typeface="Verdana" panose="020B0604030504040204" pitchFamily="34" charset="0"/>
                <a:ea typeface="Verdana" panose="020B0604030504040204" pitchFamily="34" charset="0"/>
              </a:rPr>
              <a:t> les 18-24</a:t>
            </a:r>
          </a:p>
        </p:txBody>
      </p:sp>
    </p:spTree>
    <p:extLst>
      <p:ext uri="{BB962C8B-B14F-4D97-AF65-F5344CB8AC3E}">
        <p14:creationId xmlns:p14="http://schemas.microsoft.com/office/powerpoint/2010/main" val="1200072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7</a:t>
            </a:fld>
            <a:endParaRPr lang="nl-BE" b="0" dirty="0">
              <a:solidFill>
                <a:prstClr val="black">
                  <a:lumMod val="50000"/>
                  <a:lumOff val="50000"/>
                </a:prstClr>
              </a:solidFill>
            </a:endParaRPr>
          </a:p>
        </p:txBody>
      </p:sp>
      <p:sp>
        <p:nvSpPr>
          <p:cNvPr id="4" name="Titre 3"/>
          <p:cNvSpPr>
            <a:spLocks noGrp="1"/>
          </p:cNvSpPr>
          <p:nvPr>
            <p:ph type="title"/>
          </p:nvPr>
        </p:nvSpPr>
        <p:spPr/>
        <p:txBody>
          <a:bodyPr/>
          <a:lstStyle/>
          <a:p>
            <a:pPr defTabSz="609585">
              <a:lnSpc>
                <a:spcPct val="100000"/>
              </a:lnSpc>
              <a:defRPr/>
            </a:pPr>
            <a:r>
              <a:rPr lang="fr-FR" sz="2400" dirty="0"/>
              <a:t>Pour quelles raisons avez-vous le sentiment d’être bien assuré ? </a:t>
            </a: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se </a:t>
            </a:r>
            <a:r>
              <a:rPr lang="nl-BE" sz="1200" dirty="0" err="1">
                <a:solidFill>
                  <a:srgbClr val="0A3365"/>
                </a:solidFill>
                <a:latin typeface="Arial" panose="020B0604020202020204" pitchFamily="34" charset="0"/>
                <a:cs typeface="Arial" panose="020B0604020202020204" pitchFamily="34" charset="0"/>
              </a:rPr>
              <a:t>sentent</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très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bien</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assurés</a:t>
            </a:r>
            <a:r>
              <a:rPr lang="nl-BE" sz="1200" dirty="0">
                <a:solidFill>
                  <a:srgbClr val="0A3365"/>
                </a:solidFill>
                <a:latin typeface="Arial" panose="020B0604020202020204" pitchFamily="34" charset="0"/>
                <a:cs typeface="Arial" panose="020B0604020202020204" pitchFamily="34" charset="0"/>
              </a:rPr>
              <a:t> (n=930)</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225837"/>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Le sentiment d’être (très) bien assuré provient avant tout de l’expérience positive après avoir eu recours à ses assurances.</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239349" y="1988841"/>
          <a:ext cx="10081120" cy="4294337"/>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15E083F1-BE1D-F050-3998-3F5F16DD36EC}"/>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56577BA6-9DEF-F5D4-7F3C-DC05B9F76FB5}"/>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9" name="Group 8">
              <a:extLst>
                <a:ext uri="{FF2B5EF4-FFF2-40B4-BE49-F238E27FC236}">
                  <a16:creationId xmlns:a16="http://schemas.microsoft.com/office/drawing/2014/main" id="{9BCCDA68-CA3E-4C59-3FB7-1618C10C197F}"/>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43B99357-C104-BA0A-981C-DDEDA9949676}"/>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78859958-5BDF-EB11-5871-EB62452D5446}"/>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3" name="Group 12">
              <a:extLst>
                <a:ext uri="{FF2B5EF4-FFF2-40B4-BE49-F238E27FC236}">
                  <a16:creationId xmlns:a16="http://schemas.microsoft.com/office/drawing/2014/main" id="{883E87B5-33E4-96C4-49C6-515B8C9E8E98}"/>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CBBBFBFC-E7FE-426E-37DE-7AFCAE529DC2}"/>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18" name="Arrow: Right 17">
                <a:extLst>
                  <a:ext uri="{FF2B5EF4-FFF2-40B4-BE49-F238E27FC236}">
                    <a16:creationId xmlns:a16="http://schemas.microsoft.com/office/drawing/2014/main" id="{BEF68E5E-4E28-B43F-FBF6-09EC736E183E}"/>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4" name="TextBox 66">
              <a:extLst>
                <a:ext uri="{FF2B5EF4-FFF2-40B4-BE49-F238E27FC236}">
                  <a16:creationId xmlns:a16="http://schemas.microsoft.com/office/drawing/2014/main" id="{905B44F1-E1F6-D4FD-2DBC-65BE881CED29}"/>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1989506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8</a:t>
            </a:fld>
            <a:endParaRPr lang="nl-BE" b="0" dirty="0">
              <a:solidFill>
                <a:prstClr val="black">
                  <a:lumMod val="50000"/>
                  <a:lumOff val="50000"/>
                </a:prstClr>
              </a:solidFill>
            </a:endParaRPr>
          </a:p>
        </p:txBody>
      </p:sp>
      <p:sp>
        <p:nvSpPr>
          <p:cNvPr id="4" name="Titre 3"/>
          <p:cNvSpPr>
            <a:spLocks noGrp="1"/>
          </p:cNvSpPr>
          <p:nvPr>
            <p:ph type="title"/>
          </p:nvPr>
        </p:nvSpPr>
        <p:spPr>
          <a:xfrm>
            <a:off x="604801" y="604801"/>
            <a:ext cx="10498628" cy="485592"/>
          </a:xfrm>
        </p:spPr>
        <p:txBody>
          <a:bodyPr/>
          <a:lstStyle/>
          <a:p>
            <a:pPr defTabSz="609585">
              <a:lnSpc>
                <a:spcPct val="100000"/>
              </a:lnSpc>
              <a:defRPr/>
            </a:pPr>
            <a:r>
              <a:rPr lang="fr-FR" sz="2400" dirty="0">
                <a:solidFill>
                  <a:srgbClr val="00B0F0"/>
                </a:solidFill>
              </a:rPr>
              <a:t>Pour quelles raisons avez-vous le sentiment de ne pas être bien assuré ? </a:t>
            </a: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 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ne se </a:t>
            </a:r>
            <a:r>
              <a:rPr lang="nl-BE" sz="1200" dirty="0" err="1">
                <a:solidFill>
                  <a:srgbClr val="0A3365"/>
                </a:solidFill>
                <a:latin typeface="Arial" panose="020B0604020202020204" pitchFamily="34" charset="0"/>
                <a:cs typeface="Arial" panose="020B0604020202020204" pitchFamily="34" charset="0"/>
              </a:rPr>
              <a:t>sentent</a:t>
            </a:r>
            <a:r>
              <a:rPr lang="nl-BE" sz="1200" dirty="0">
                <a:solidFill>
                  <a:srgbClr val="0A3365"/>
                </a:solidFill>
                <a:latin typeface="Arial" panose="020B0604020202020204" pitchFamily="34" charset="0"/>
                <a:cs typeface="Arial" panose="020B0604020202020204" pitchFamily="34" charset="0"/>
              </a:rPr>
              <a:t> pas </a:t>
            </a:r>
            <a:r>
              <a:rPr lang="nl-BE" sz="1200" dirty="0" err="1">
                <a:solidFill>
                  <a:srgbClr val="0A3365"/>
                </a:solidFill>
                <a:latin typeface="Arial" panose="020B0604020202020204" pitchFamily="34" charset="0"/>
                <a:cs typeface="Arial" panose="020B0604020202020204" pitchFamily="34" charset="0"/>
              </a:rPr>
              <a:t>suffisamment</a:t>
            </a:r>
            <a:r>
              <a:rPr lang="nl-BE" sz="1200" dirty="0">
                <a:solidFill>
                  <a:srgbClr val="0A3365"/>
                </a:solidFill>
                <a:latin typeface="Arial" panose="020B0604020202020204" pitchFamily="34" charset="0"/>
                <a:cs typeface="Arial" panose="020B0604020202020204" pitchFamily="34" charset="0"/>
              </a:rPr>
              <a:t>/pas du </a:t>
            </a:r>
            <a:r>
              <a:rPr lang="nl-BE" sz="1200" dirty="0" err="1">
                <a:solidFill>
                  <a:srgbClr val="0A3365"/>
                </a:solidFill>
                <a:latin typeface="Arial" panose="020B0604020202020204" pitchFamily="34" charset="0"/>
                <a:cs typeface="Arial" panose="020B0604020202020204" pitchFamily="34" charset="0"/>
              </a:rPr>
              <a:t>tout</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bien</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assurés</a:t>
            </a:r>
            <a:r>
              <a:rPr lang="nl-BE" sz="1200" dirty="0">
                <a:solidFill>
                  <a:srgbClr val="0A3365"/>
                </a:solidFill>
                <a:latin typeface="Arial" panose="020B0604020202020204" pitchFamily="34" charset="0"/>
                <a:cs typeface="Arial" panose="020B0604020202020204" pitchFamily="34" charset="0"/>
              </a:rPr>
              <a:t> (n=94)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394511"/>
            <a:ext cx="10848000" cy="748795"/>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Le sentiment de ne pas être bien assuré provient avant tout du fait ne pas être couvert pour tout.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extLst>
              <p:ext uri="{D42A27DB-BD31-4B8C-83A1-F6EECF244321}">
                <p14:modId xmlns:p14="http://schemas.microsoft.com/office/powerpoint/2010/main" val="3481530400"/>
              </p:ext>
            </p:extLst>
          </p:nvPr>
        </p:nvGraphicFramePr>
        <p:xfrm>
          <a:off x="239349" y="2073027"/>
          <a:ext cx="10081120" cy="4210151"/>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F871D0B9-7BEC-7652-000B-CA06BA210945}"/>
              </a:ext>
            </a:extLst>
          </p:cNvPr>
          <p:cNvGrpSpPr/>
          <p:nvPr/>
        </p:nvGrpSpPr>
        <p:grpSpPr>
          <a:xfrm>
            <a:off x="7440149" y="6501329"/>
            <a:ext cx="3893267" cy="235897"/>
            <a:chOff x="5580112" y="4876006"/>
            <a:chExt cx="2919950" cy="176923"/>
          </a:xfrm>
        </p:grpSpPr>
        <p:sp>
          <p:nvSpPr>
            <p:cNvPr id="9" name="TextBox 54">
              <a:extLst>
                <a:ext uri="{FF2B5EF4-FFF2-40B4-BE49-F238E27FC236}">
                  <a16:creationId xmlns:a16="http://schemas.microsoft.com/office/drawing/2014/main" id="{AF61B0BB-614F-20C5-99C5-BBFC267FA53A}"/>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2" name="Group 11">
              <a:extLst>
                <a:ext uri="{FF2B5EF4-FFF2-40B4-BE49-F238E27FC236}">
                  <a16:creationId xmlns:a16="http://schemas.microsoft.com/office/drawing/2014/main" id="{BE2E2928-8F03-6507-71A6-76F3FA50B621}"/>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DAF99E3C-1296-C017-E530-474CED2A9407}"/>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0" name="Arrow: Right 19">
                <a:extLst>
                  <a:ext uri="{FF2B5EF4-FFF2-40B4-BE49-F238E27FC236}">
                    <a16:creationId xmlns:a16="http://schemas.microsoft.com/office/drawing/2014/main" id="{853D7D06-213C-001E-2DBD-B3682555534C}"/>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3" name="Group 12">
              <a:extLst>
                <a:ext uri="{FF2B5EF4-FFF2-40B4-BE49-F238E27FC236}">
                  <a16:creationId xmlns:a16="http://schemas.microsoft.com/office/drawing/2014/main" id="{A075B25F-8C3C-90C6-4766-F6628AF6B967}"/>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D76591A8-0D2F-07AD-C39D-F046D2DB9F97}"/>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18" name="Arrow: Right 17">
                <a:extLst>
                  <a:ext uri="{FF2B5EF4-FFF2-40B4-BE49-F238E27FC236}">
                    <a16:creationId xmlns:a16="http://schemas.microsoft.com/office/drawing/2014/main" id="{F4480263-AD00-76F7-CB75-052564196DE4}"/>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14" name="TextBox 66">
              <a:extLst>
                <a:ext uri="{FF2B5EF4-FFF2-40B4-BE49-F238E27FC236}">
                  <a16:creationId xmlns:a16="http://schemas.microsoft.com/office/drawing/2014/main" id="{77700D9F-E065-2B55-BAEF-5D00A5370092}"/>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4189461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68019" y="2353871"/>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algn="l" defTabSz="1219170" fontAlgn="base">
              <a:spcBef>
                <a:spcPct val="0"/>
              </a:spcBef>
              <a:spcAft>
                <a:spcPct val="0"/>
              </a:spcAft>
              <a:defRPr/>
            </a:pPr>
            <a:fld id="{85A7CF98-E399-477B-BE0D-02BDC82360BB}" type="slidenum">
              <a:rPr lang="nl-BE" b="0">
                <a:solidFill>
                  <a:prstClr val="black">
                    <a:lumMod val="50000"/>
                    <a:lumOff val="50000"/>
                  </a:prstClr>
                </a:solidFill>
              </a:rPr>
              <a:pPr algn="l" defTabSz="1219170" fontAlgn="base">
                <a:spcBef>
                  <a:spcPct val="0"/>
                </a:spcBef>
                <a:spcAft>
                  <a:spcPct val="0"/>
                </a:spcAft>
                <a:defRPr/>
              </a:pPr>
              <a:t>9</a:t>
            </a:fld>
            <a:endParaRPr lang="nl-BE" b="0" dirty="0">
              <a:solidFill>
                <a:prstClr val="black">
                  <a:lumMod val="50000"/>
                  <a:lumOff val="50000"/>
                </a:prstClr>
              </a:solidFill>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xfrm>
            <a:off x="604800" y="604801"/>
            <a:ext cx="10234435" cy="442121"/>
          </a:xfrm>
        </p:spPr>
        <p:txBody>
          <a:bodyPr/>
          <a:lstStyle/>
          <a:p>
            <a:r>
              <a:rPr lang="fr-FR" sz="2400" dirty="0"/>
              <a:t>Savez-vous par quelles assurances vous êtes actuellement couvert ?</a:t>
            </a:r>
            <a:endParaRPr lang="fr-BE"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defTabSz="1219170" fontAlgn="base">
              <a:spcBef>
                <a:spcPct val="0"/>
              </a:spcBef>
              <a:spcAft>
                <a:spcPct val="0"/>
              </a:spcAft>
              <a:defRPr/>
            </a:pPr>
            <a:endParaRPr lang="fr-BE" sz="2400" dirty="0">
              <a:solidFill>
                <a:prstClr val="black"/>
              </a:solidFill>
              <a:latin typeface="Arial" charset="0"/>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7381000" y="4484470"/>
            <a:ext cx="937389"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1F497D"/>
                </a:solidFill>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3743615" y="3427665"/>
            <a:ext cx="1004931" cy="379656"/>
          </a:xfrm>
          <a:prstGeom prst="rect">
            <a:avLst/>
          </a:prstGeom>
          <a:noFill/>
        </p:spPr>
        <p:txBody>
          <a:bodyPr wrap="square" rtlCol="0">
            <a:spAutoFit/>
          </a:bodyPr>
          <a:lstStyle/>
          <a:p>
            <a:pPr defTabSz="1219170" fontAlgn="base">
              <a:spcBef>
                <a:spcPct val="0"/>
              </a:spcBef>
              <a:spcAft>
                <a:spcPct val="0"/>
              </a:spcAft>
              <a:defRPr/>
            </a:pPr>
            <a:r>
              <a:rPr lang="fr-FR" sz="1867" b="1" dirty="0">
                <a:solidFill>
                  <a:srgbClr val="00AEEF"/>
                </a:solidFill>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604800" y="1231722"/>
            <a:ext cx="10804589" cy="420564"/>
          </a:xfrm>
          <a:prstGeom prst="rect">
            <a:avLst/>
          </a:prstGeom>
          <a:noFill/>
          <a:ln>
            <a:solidFill>
              <a:srgbClr val="083060">
                <a:alpha val="98000"/>
              </a:srgbClr>
            </a:solidFill>
          </a:ln>
        </p:spPr>
        <p:txBody>
          <a:bodyPr wrap="square" rtlCol="0">
            <a:spAutoFit/>
          </a:bodyPr>
          <a:lstStyle/>
          <a:p>
            <a:pPr defTabSz="1219170" fontAlgn="base">
              <a:spcBef>
                <a:spcPct val="0"/>
              </a:spcBef>
              <a:spcAft>
                <a:spcPct val="0"/>
              </a:spcAft>
              <a:defRPr/>
            </a:pPr>
            <a:r>
              <a:rPr lang="fr-BE" sz="2133" dirty="0">
                <a:solidFill>
                  <a:srgbClr val="002060"/>
                </a:solidFill>
                <a:latin typeface="Arial" charset="0"/>
                <a:cs typeface="Arial" charset="0"/>
              </a:rPr>
              <a:t>3 Belges sur 10 ne savent  pas (complètement) par quelles assurances ils sont couverts</a:t>
            </a:r>
            <a:r>
              <a:rPr lang="fr-BE" sz="2133" dirty="0">
                <a:solidFill>
                  <a:srgbClr val="FF0000"/>
                </a:solidFill>
                <a:latin typeface="Arial" charset="0"/>
                <a:cs typeface="Arial" charset="0"/>
              </a:rPr>
              <a:t>.</a:t>
            </a:r>
          </a:p>
        </p:txBody>
      </p:sp>
      <p:sp>
        <p:nvSpPr>
          <p:cNvPr id="16" name="ZoneTexte 28">
            <a:extLst>
              <a:ext uri="{FF2B5EF4-FFF2-40B4-BE49-F238E27FC236}">
                <a16:creationId xmlns:a16="http://schemas.microsoft.com/office/drawing/2014/main" id="{B4A081C1-2E67-4FE2-A8D0-5B193D6628C3}"/>
              </a:ext>
            </a:extLst>
          </p:cNvPr>
          <p:cNvSpPr txBox="1"/>
          <p:nvPr/>
        </p:nvSpPr>
        <p:spPr>
          <a:xfrm>
            <a:off x="7168849" y="3498244"/>
            <a:ext cx="2112235" cy="379656"/>
          </a:xfrm>
          <a:prstGeom prst="rect">
            <a:avLst/>
          </a:prstGeom>
          <a:noFill/>
        </p:spPr>
        <p:txBody>
          <a:bodyPr wrap="square" rtlCol="0">
            <a:spAutoFit/>
          </a:bodyPr>
          <a:lstStyle/>
          <a:p>
            <a:pPr algn="ctr" defTabSz="1219170" fontAlgn="base">
              <a:spcBef>
                <a:spcPct val="0"/>
              </a:spcBef>
              <a:spcAft>
                <a:spcPct val="0"/>
              </a:spcAft>
              <a:defRPr/>
            </a:pPr>
            <a:r>
              <a:rPr lang="fr-FR" sz="1867" b="1" dirty="0">
                <a:solidFill>
                  <a:srgbClr val="92D1EA"/>
                </a:solidFill>
                <a:latin typeface="Verdana" panose="020B0604030504040204" pitchFamily="34" charset="0"/>
                <a:ea typeface="Verdana" panose="020B0604030504040204" pitchFamily="34" charset="0"/>
                <a:cs typeface="Arial" charset="0"/>
              </a:rPr>
              <a:t>En partie</a:t>
            </a:r>
          </a:p>
        </p:txBody>
      </p:sp>
      <p:sp>
        <p:nvSpPr>
          <p:cNvPr id="17" name="Text Placeholder 3">
            <a:extLst>
              <a:ext uri="{FF2B5EF4-FFF2-40B4-BE49-F238E27FC236}">
                <a16:creationId xmlns:a16="http://schemas.microsoft.com/office/drawing/2014/main" id="{908011F4-4B4F-4795-B534-7D41DA0CCB68}"/>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fontAlgn="base">
              <a:lnSpc>
                <a:spcPts val="1067"/>
              </a:lnSpc>
              <a:defRPr/>
            </a:pPr>
            <a:r>
              <a:rPr lang="fr-BE" sz="1200" dirty="0">
                <a:solidFill>
                  <a:srgbClr val="0A3365"/>
                </a:solidFill>
                <a:latin typeface="Arial" panose="020B0604020202020204" pitchFamily="34" charset="0"/>
                <a:cs typeface="Arial" panose="020B0604020202020204" pitchFamily="34" charset="0"/>
              </a:rPr>
              <a:t>Base:	</a:t>
            </a:r>
            <a:r>
              <a:rPr lang="nl-BE" sz="1200" dirty="0">
                <a:solidFill>
                  <a:srgbClr val="0A3365"/>
                </a:solidFill>
                <a:latin typeface="Arial" panose="020B0604020202020204" pitchFamily="34" charset="0"/>
                <a:cs typeface="Arial" panose="020B0604020202020204" pitchFamily="34" charset="0"/>
              </a:rPr>
              <a:t>Les </a:t>
            </a:r>
            <a:r>
              <a:rPr lang="nl-BE" sz="1200" dirty="0" err="1">
                <a:solidFill>
                  <a:srgbClr val="0A3365"/>
                </a:solidFill>
                <a:latin typeface="Arial" panose="020B0604020202020204" pitchFamily="34" charset="0"/>
                <a:cs typeface="Arial" panose="020B0604020202020204" pitchFamily="34" charset="0"/>
              </a:rPr>
              <a:t>répondants</a:t>
            </a:r>
            <a:r>
              <a:rPr lang="nl-BE" sz="1200" dirty="0">
                <a:solidFill>
                  <a:srgbClr val="0A3365"/>
                </a:solidFill>
                <a:latin typeface="Arial" panose="020B0604020202020204" pitchFamily="34" charset="0"/>
                <a:cs typeface="Arial" panose="020B0604020202020204" pitchFamily="34" charset="0"/>
              </a:rPr>
              <a:t> </a:t>
            </a:r>
            <a:r>
              <a:rPr lang="nl-BE" sz="1200" dirty="0" err="1">
                <a:solidFill>
                  <a:srgbClr val="0A3365"/>
                </a:solidFill>
                <a:latin typeface="Arial" panose="020B0604020202020204" pitchFamily="34" charset="0"/>
                <a:cs typeface="Arial" panose="020B0604020202020204" pitchFamily="34" charset="0"/>
              </a:rPr>
              <a:t>qui</a:t>
            </a:r>
            <a:r>
              <a:rPr lang="nl-BE" sz="1200" dirty="0">
                <a:solidFill>
                  <a:srgbClr val="0A3365"/>
                </a:solidFill>
                <a:latin typeface="Arial" panose="020B0604020202020204" pitchFamily="34" charset="0"/>
                <a:cs typeface="Arial" panose="020B0604020202020204" pitchFamily="34" charset="0"/>
              </a:rPr>
              <a:t> ont </a:t>
            </a:r>
            <a:r>
              <a:rPr lang="nl-BE" sz="1200" dirty="0" err="1">
                <a:solidFill>
                  <a:srgbClr val="0A3365"/>
                </a:solidFill>
                <a:latin typeface="Arial" panose="020B0604020202020204" pitchFamily="34" charset="0"/>
                <a:cs typeface="Arial" panose="020B0604020202020204" pitchFamily="34" charset="0"/>
              </a:rPr>
              <a:t>un</a:t>
            </a:r>
            <a:r>
              <a:rPr lang="nl-BE" sz="1200" dirty="0">
                <a:solidFill>
                  <a:srgbClr val="0A3365"/>
                </a:solidFill>
                <a:latin typeface="Arial" panose="020B0604020202020204" pitchFamily="34" charset="0"/>
                <a:cs typeface="Arial" panose="020B0604020202020204" pitchFamily="34" charset="0"/>
              </a:rPr>
              <a:t>e </a:t>
            </a:r>
            <a:r>
              <a:rPr lang="nl-BE" sz="1200" dirty="0" err="1">
                <a:solidFill>
                  <a:srgbClr val="0A3365"/>
                </a:solidFill>
                <a:latin typeface="Arial" panose="020B0604020202020204" pitchFamily="34" charset="0"/>
                <a:cs typeface="Arial" panose="020B0604020202020204" pitchFamily="34" charset="0"/>
              </a:rPr>
              <a:t>assurance</a:t>
            </a:r>
            <a:r>
              <a:rPr lang="nl-BE" sz="1200" dirty="0">
                <a:solidFill>
                  <a:srgbClr val="0A3365"/>
                </a:solidFill>
                <a:latin typeface="Arial" panose="020B0604020202020204" pitchFamily="34" charset="0"/>
                <a:cs typeface="Arial" panose="020B0604020202020204" pitchFamily="34" charset="0"/>
              </a:rPr>
              <a:t> (n=1024)</a:t>
            </a:r>
          </a:p>
        </p:txBody>
      </p:sp>
      <p:sp>
        <p:nvSpPr>
          <p:cNvPr id="18" name="ZoneTexte 28">
            <a:extLst>
              <a:ext uri="{FF2B5EF4-FFF2-40B4-BE49-F238E27FC236}">
                <a16:creationId xmlns:a16="http://schemas.microsoft.com/office/drawing/2014/main" id="{5EF12CEC-614D-46D2-8FDA-D0B779353AD1}"/>
              </a:ext>
            </a:extLst>
          </p:cNvPr>
          <p:cNvSpPr txBox="1"/>
          <p:nvPr/>
        </p:nvSpPr>
        <p:spPr>
          <a:xfrm>
            <a:off x="6949243" y="4980809"/>
            <a:ext cx="3360332" cy="338554"/>
          </a:xfrm>
          <a:prstGeom prst="rect">
            <a:avLst/>
          </a:prstGeom>
          <a:noFill/>
        </p:spPr>
        <p:txBody>
          <a:bodyPr wrap="square" rtlCol="0">
            <a:spAutoFit/>
          </a:bodyPr>
          <a:lstStyle/>
          <a:p>
            <a:pPr algn="ctr" defTabSz="1219170" fontAlgn="base">
              <a:spcBef>
                <a:spcPct val="0"/>
              </a:spcBef>
              <a:spcAft>
                <a:spcPct val="0"/>
              </a:spcAft>
              <a:defRPr/>
            </a:pPr>
            <a:r>
              <a:rPr lang="fr-FR" sz="1600" b="1" dirty="0">
                <a:solidFill>
                  <a:prstClr val="white">
                    <a:lumMod val="65000"/>
                  </a:prstClr>
                </a:solidFill>
                <a:latin typeface="Verdana" panose="020B0604030504040204" pitchFamily="34" charset="0"/>
                <a:ea typeface="Verdana" panose="020B0604030504040204" pitchFamily="34" charset="0"/>
                <a:cs typeface="Arial" charset="0"/>
              </a:rPr>
              <a:t>Je ne m’en souviens pas</a:t>
            </a:r>
          </a:p>
        </p:txBody>
      </p:sp>
      <p:sp>
        <p:nvSpPr>
          <p:cNvPr id="2" name="Rectangle: Rounded Corners 1">
            <a:extLst>
              <a:ext uri="{FF2B5EF4-FFF2-40B4-BE49-F238E27FC236}">
                <a16:creationId xmlns:a16="http://schemas.microsoft.com/office/drawing/2014/main" id="{E7043188-2E6C-7E66-E901-A3EBDF35CB7C}"/>
              </a:ext>
            </a:extLst>
          </p:cNvPr>
          <p:cNvSpPr/>
          <p:nvPr/>
        </p:nvSpPr>
        <p:spPr>
          <a:xfrm>
            <a:off x="794805" y="2030575"/>
            <a:ext cx="1940823" cy="1755021"/>
          </a:xfrm>
          <a:prstGeom prst="roundRect">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dirty="0"/>
          </a:p>
        </p:txBody>
      </p:sp>
      <p:graphicFrame>
        <p:nvGraphicFramePr>
          <p:cNvPr id="3" name="Chart 18">
            <a:extLst>
              <a:ext uri="{FF2B5EF4-FFF2-40B4-BE49-F238E27FC236}">
                <a16:creationId xmlns:a16="http://schemas.microsoft.com/office/drawing/2014/main" id="{98DD154A-E12A-ED9F-E535-992D01A1D12E}"/>
              </a:ext>
            </a:extLst>
          </p:cNvPr>
          <p:cNvGraphicFramePr/>
          <p:nvPr/>
        </p:nvGraphicFramePr>
        <p:xfrm>
          <a:off x="815414" y="2009708"/>
          <a:ext cx="2496277" cy="21483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8AA0F5B-E9C1-8BBD-BB91-6C4CD6F490B3}"/>
              </a:ext>
            </a:extLst>
          </p:cNvPr>
          <p:cNvSpPr txBox="1"/>
          <p:nvPr/>
        </p:nvSpPr>
        <p:spPr>
          <a:xfrm>
            <a:off x="1372846" y="2645300"/>
            <a:ext cx="863041" cy="461665"/>
          </a:xfrm>
          <a:prstGeom prst="rect">
            <a:avLst/>
          </a:prstGeom>
          <a:noFill/>
        </p:spPr>
        <p:txBody>
          <a:bodyPr wrap="square" rtlCol="0">
            <a:spAutoFit/>
          </a:bodyPr>
          <a:lstStyle/>
          <a:p>
            <a:pPr algn="ctr"/>
            <a:r>
              <a:rPr lang="fr-BE" sz="1333" dirty="0"/>
              <a:t>2022</a:t>
            </a:r>
          </a:p>
          <a:p>
            <a:pPr algn="ctr"/>
            <a:r>
              <a:rPr lang="fr-BE" sz="1067" dirty="0"/>
              <a:t>N=998</a:t>
            </a:r>
          </a:p>
        </p:txBody>
      </p:sp>
      <p:grpSp>
        <p:nvGrpSpPr>
          <p:cNvPr id="7" name="Group 6">
            <a:extLst>
              <a:ext uri="{FF2B5EF4-FFF2-40B4-BE49-F238E27FC236}">
                <a16:creationId xmlns:a16="http://schemas.microsoft.com/office/drawing/2014/main" id="{89E3F51F-CCA0-5E3C-7C6E-0FA1C9BA8687}"/>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97CEEFF0-7C6D-EB21-8905-BCED754F89C7}"/>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Augmentation significative (95%)</a:t>
              </a:r>
            </a:p>
          </p:txBody>
        </p:sp>
        <p:grpSp>
          <p:nvGrpSpPr>
            <p:cNvPr id="12" name="Group 11">
              <a:extLst>
                <a:ext uri="{FF2B5EF4-FFF2-40B4-BE49-F238E27FC236}">
                  <a16:creationId xmlns:a16="http://schemas.microsoft.com/office/drawing/2014/main" id="{787646B4-A4F6-C81D-E972-59AD9A571C09}"/>
                </a:ext>
              </a:extLst>
            </p:cNvPr>
            <p:cNvGrpSpPr/>
            <p:nvPr/>
          </p:nvGrpSpPr>
          <p:grpSpPr>
            <a:xfrm>
              <a:off x="5580112" y="4922512"/>
              <a:ext cx="118976" cy="118976"/>
              <a:chOff x="3731385" y="5389270"/>
              <a:chExt cx="162000" cy="162000"/>
            </a:xfrm>
          </p:grpSpPr>
          <p:sp>
            <p:nvSpPr>
              <p:cNvPr id="25" name="Oval 24">
                <a:extLst>
                  <a:ext uri="{FF2B5EF4-FFF2-40B4-BE49-F238E27FC236}">
                    <a16:creationId xmlns:a16="http://schemas.microsoft.com/office/drawing/2014/main" id="{1DA20960-BE7B-938E-8D16-9E18DBE657EB}"/>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6" name="Arrow: Right 25">
                <a:extLst>
                  <a:ext uri="{FF2B5EF4-FFF2-40B4-BE49-F238E27FC236}">
                    <a16:creationId xmlns:a16="http://schemas.microsoft.com/office/drawing/2014/main" id="{C1351AB2-6038-1E3D-51FD-D42ADC39E0A2}"/>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grpSp>
          <p:nvGrpSpPr>
            <p:cNvPr id="13" name="Group 12">
              <a:extLst>
                <a:ext uri="{FF2B5EF4-FFF2-40B4-BE49-F238E27FC236}">
                  <a16:creationId xmlns:a16="http://schemas.microsoft.com/office/drawing/2014/main" id="{5C0D5BC4-7BA0-61AA-9006-467F911A5575}"/>
                </a:ext>
              </a:extLst>
            </p:cNvPr>
            <p:cNvGrpSpPr/>
            <p:nvPr/>
          </p:nvGrpSpPr>
          <p:grpSpPr>
            <a:xfrm>
              <a:off x="6979382" y="4922511"/>
              <a:ext cx="118976" cy="118976"/>
              <a:chOff x="4954811" y="5389269"/>
              <a:chExt cx="162000" cy="162000"/>
            </a:xfrm>
          </p:grpSpPr>
          <p:sp>
            <p:nvSpPr>
              <p:cNvPr id="23" name="Oval 22">
                <a:extLst>
                  <a:ext uri="{FF2B5EF4-FFF2-40B4-BE49-F238E27FC236}">
                    <a16:creationId xmlns:a16="http://schemas.microsoft.com/office/drawing/2014/main" id="{53764148-C1C6-1E1C-A4A9-0744AD8DC1D4}"/>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sp>
            <p:nvSpPr>
              <p:cNvPr id="24" name="Arrow: Right 23">
                <a:extLst>
                  <a:ext uri="{FF2B5EF4-FFF2-40B4-BE49-F238E27FC236}">
                    <a16:creationId xmlns:a16="http://schemas.microsoft.com/office/drawing/2014/main" id="{E7DFF845-8327-199B-7F56-1251E045532A}"/>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BE" sz="2400" kern="0" dirty="0">
                  <a:solidFill>
                    <a:sysClr val="windowText" lastClr="000000"/>
                  </a:solidFill>
                  <a:highlight>
                    <a:srgbClr val="FFFF00"/>
                  </a:highlight>
                  <a:latin typeface="Calibri"/>
                </a:endParaRPr>
              </a:p>
            </p:txBody>
          </p:sp>
        </p:grpSp>
        <p:sp>
          <p:nvSpPr>
            <p:cNvPr id="22" name="TextBox 66">
              <a:extLst>
                <a:ext uri="{FF2B5EF4-FFF2-40B4-BE49-F238E27FC236}">
                  <a16:creationId xmlns:a16="http://schemas.microsoft.com/office/drawing/2014/main" id="{CA559C19-D549-D26C-BFD1-AF7D584962D3}"/>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defTabSz="914377" eaLnBrk="0" hangingPunct="0">
                <a:defRPr/>
              </a:pPr>
              <a:r>
                <a:rPr lang="fr-BE" sz="933" kern="0" dirty="0">
                  <a:solidFill>
                    <a:srgbClr val="222223">
                      <a:lumMod val="75000"/>
                      <a:lumOff val="25000"/>
                    </a:srgbClr>
                  </a:solidFill>
                  <a:latin typeface="Calibri"/>
                </a:rPr>
                <a:t>Diminution significative (95%)</a:t>
              </a:r>
            </a:p>
          </p:txBody>
        </p:sp>
      </p:grpSp>
    </p:spTree>
    <p:extLst>
      <p:ext uri="{BB962C8B-B14F-4D97-AF65-F5344CB8AC3E}">
        <p14:creationId xmlns:p14="http://schemas.microsoft.com/office/powerpoint/2010/main" val="2439218973"/>
      </p:ext>
    </p:extLst>
  </p:cSld>
  <p:clrMapOvr>
    <a:masterClrMapping/>
  </p:clrMapOvr>
</p:sld>
</file>

<file path=ppt/theme/theme1.xml><?xml version="1.0" encoding="utf-8"?>
<a:theme xmlns:a="http://schemas.openxmlformats.org/drawingml/2006/main" name="KBC Template">
  <a:themeElements>
    <a:clrScheme name="Custom 7">
      <a:dk1>
        <a:srgbClr val="0D2A50"/>
      </a:dk1>
      <a:lt1>
        <a:srgbClr val="FFFFFF"/>
      </a:lt1>
      <a:dk2>
        <a:srgbClr val="0D2A50"/>
      </a:dk2>
      <a:lt2>
        <a:srgbClr val="FFFFFF"/>
      </a:lt2>
      <a:accent1>
        <a:srgbClr val="009985"/>
      </a:accent1>
      <a:accent2>
        <a:srgbClr val="EE7079"/>
      </a:accent2>
      <a:accent3>
        <a:srgbClr val="FCBB30"/>
      </a:accent3>
      <a:accent4>
        <a:srgbClr val="55C7DF"/>
      </a:accent4>
      <a:accent5>
        <a:srgbClr val="1FADC1"/>
      </a:accent5>
      <a:accent6>
        <a:srgbClr val="5387C5"/>
      </a:accent6>
      <a:hlink>
        <a:srgbClr val="0097DB"/>
      </a:hlink>
      <a:folHlink>
        <a:srgbClr val="46ADE0"/>
      </a:folHlink>
    </a:clrScheme>
    <a:fontScheme name="KBC">
      <a:majorFont>
        <a:latin typeface="Gilroy Bold"/>
        <a:ea typeface=""/>
        <a:cs typeface=""/>
      </a:majorFont>
      <a:minorFont>
        <a:latin typeface="Gilro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EEF"/>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smtClean="0"/>
        </a:defPPr>
      </a:lstStyle>
    </a:txDef>
  </a:objectDefaults>
  <a:extraClrSchemeLst/>
  <a:extLst>
    <a:ext uri="{05A4C25C-085E-4340-85A3-A5531E510DB2}">
      <thm15:themeFamily xmlns:thm15="http://schemas.microsoft.com/office/thememl/2012/main" name="Presentatie3" id="{192070CE-E590-4627-B2A9-1C772AC4F2C9}" vid="{A9CABEFD-4256-481F-8479-35E1264B942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2479</Words>
  <Application>Microsoft Office PowerPoint</Application>
  <PresentationFormat>Widescreen</PresentationFormat>
  <Paragraphs>310</Paragraphs>
  <Slides>38</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Gilroy</vt:lpstr>
      <vt:lpstr>Gilroy Bold</vt:lpstr>
      <vt:lpstr>ITC Lubalin Graph Std</vt:lpstr>
      <vt:lpstr>Lucida Grande</vt:lpstr>
      <vt:lpstr>Verdana</vt:lpstr>
      <vt:lpstr>KBC Template</vt:lpstr>
      <vt:lpstr>Observatoire CBC « Les Belges et leurs assurances »    </vt:lpstr>
      <vt:lpstr>Description de l’échantillon </vt:lpstr>
      <vt:lpstr>Enquête réalisée par le bureau </vt:lpstr>
      <vt:lpstr>Les Belges et leurs produits d’assurances  </vt:lpstr>
      <vt:lpstr>Êtes-vous assuré?</vt:lpstr>
      <vt:lpstr>Avez-vous le sentiment d’être bien assuré ? </vt:lpstr>
      <vt:lpstr>Pour quelles raisons avez-vous le sentiment d’être bien assuré ? </vt:lpstr>
      <vt:lpstr>Pour quelles raisons avez-vous le sentiment de ne pas être bien assuré ? </vt:lpstr>
      <vt:lpstr>Savez-vous par quelles assurances vous êtes actuellement couvert ?</vt:lpstr>
      <vt:lpstr>De manière générale, vous souciez-vous de vos assurances ?</vt:lpstr>
      <vt:lpstr>Avez-vous déjà fait un état des lieux de toutes les assurances dont vous disposez et des contrats liés, une vérification de la validité ou de la pertinence de vos différentes assurances?</vt:lpstr>
      <vt:lpstr>Pensez-vous à revoir/réviser régulièrement les assurances dont vous disposez et les contrats liés ?</vt:lpstr>
      <vt:lpstr>Parmi les assurances suivantes, lesquelles sont prioritaires à vos yeux ? </vt:lpstr>
      <vt:lpstr>Parmi les assurances suivantes, desquelles disposez-vous ? </vt:lpstr>
      <vt:lpstr>A quand remonte la dernière fois que vous avez eu recours à l’une de vos assurances suite à un incident ?</vt:lpstr>
      <vt:lpstr>Qu’attendez-vous prioritairement de votre intermédiaire/compagnie d'assurances? </vt:lpstr>
      <vt:lpstr>Les Belges et la digitalisation  des assurances   </vt:lpstr>
      <vt:lpstr>Parmi ces affirmations relatives à la digitalisation des assurances (càd souscrire à des assurances ou déclarer un sinistre en ligne), laquelle vous correspond le mieux ?</vt:lpstr>
      <vt:lpstr>Votre intermédiaire/compagnie d'assurances vous permet-il/elle de souscrire à des assurances en ligne ?</vt:lpstr>
      <vt:lpstr>Via quel canal avez-vous souscrit à votre assurance la plus récente ? </vt:lpstr>
      <vt:lpstr>Savez-vous s’il est possible de souscrire une assurance 100% digitalement ?</vt:lpstr>
      <vt:lpstr>Avez-vous déjà contracté une assurance 100% digitalement? </vt:lpstr>
      <vt:lpstr>Savez-vous s’il est possible de déclarer un sinistre 100% digitalement?</vt:lpstr>
      <vt:lpstr>Avez-vous déjà déclaré un sinistre 100% digitalement?  </vt:lpstr>
      <vt:lpstr>Êtes-vous confiant dans le fait de gérer vos assurances par le canal digital que ce soit pour contracter une assurance ou déclarer un sinistre ?</vt:lpstr>
      <vt:lpstr>De quelle manière conservez-vous ou consultez-vous vos contrats d’assurance ?</vt:lpstr>
      <vt:lpstr>Le secteur des assurances face aux défis énergétique et climatique    </vt:lpstr>
      <vt:lpstr>Selon vous, le secteur des assurances doit-il jouer un rôle en matière de durabilité de notre société au sens large ?</vt:lpstr>
      <vt:lpstr>Selon vous, est-il possible d’investir de manière durable via des produits d’assurances ?</vt:lpstr>
      <vt:lpstr>Si vous ne disposez pas de produits d’assurance durables, envisageriez-vous d’y souscrire face aux défis climatique et énergétique actuels ?</vt:lpstr>
      <vt:lpstr>Les événements que nous connaissons de plus en plus régulièrement  (tempêtes, inondations,…) liés au changement climatique vous ont-ils encouragé/vous encouragent-ils à souscrire des assurances supplémentaires ?</vt:lpstr>
      <vt:lpstr>La récente crise énergétique a-t-elle eu un impact sur vous en termes d’assurances ?</vt:lpstr>
      <vt:lpstr>Merci de votre attention    </vt:lpstr>
      <vt:lpstr>Annexes    </vt:lpstr>
      <vt:lpstr>Parmi les solutions d’assurances durables, savez-vous lesquelles sont proposées par votre intermédiaire/compagnie d'assurances ?</vt:lpstr>
      <vt:lpstr>Parmi les solutions d’assurances durables, desquelles disposez-vous ?</vt:lpstr>
      <vt:lpstr>Si la récente crise énergétique vous a incité à renoncer à une ou plusieurs assurances, desquelles s’agit-il ?</vt:lpstr>
      <vt:lpstr>Si la récente crise énergétique vous a incité à prendre une ou plusieurs assurances supplémentaires, desquelles s’agit-il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Observatoire CBC « Les Belges et leurs assurances »</dc:title>
  <dc:creator>Fabien Tyteca</dc:creator>
  <cp:lastModifiedBy>Martine Roggen</cp:lastModifiedBy>
  <cp:revision>4</cp:revision>
  <dcterms:created xsi:type="dcterms:W3CDTF">2023-06-13T11:28:44Z</dcterms:created>
  <dcterms:modified xsi:type="dcterms:W3CDTF">2023-06-16T14:04:41Z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44a7eb9-e308-4cb8-ad88-b50d70445f3a_Enabled">
    <vt:lpwstr>true</vt:lpwstr>
  </property>
  <property fmtid="{D5CDD505-2E9C-101B-9397-08002B2CF9AE}" pid="3" name="MSIP_Label_d44a7eb9-e308-4cb8-ad88-b50d70445f3a_SetDate">
    <vt:lpwstr>2023-06-16T12:12:57Z</vt:lpwstr>
  </property>
  <property fmtid="{D5CDD505-2E9C-101B-9397-08002B2CF9AE}" pid="4" name="MSIP_Label_d44a7eb9-e308-4cb8-ad88-b50d70445f3a_Method">
    <vt:lpwstr>Privileged</vt:lpwstr>
  </property>
  <property fmtid="{D5CDD505-2E9C-101B-9397-08002B2CF9AE}" pid="5" name="MSIP_Label_d44a7eb9-e308-4cb8-ad88-b50d70445f3a_Name">
    <vt:lpwstr>d44a7eb9-e308-4cb8-ad88-b50d70445f3a</vt:lpwstr>
  </property>
  <property fmtid="{D5CDD505-2E9C-101B-9397-08002B2CF9AE}" pid="6" name="MSIP_Label_d44a7eb9-e308-4cb8-ad88-b50d70445f3a_SiteId">
    <vt:lpwstr>64af2aee-7d6c-49ac-a409-192d3fee73b8</vt:lpwstr>
  </property>
  <property fmtid="{D5CDD505-2E9C-101B-9397-08002B2CF9AE}" pid="7" name="MSIP_Label_d44a7eb9-e308-4cb8-ad88-b50d70445f3a_ActionId">
    <vt:lpwstr>c97867ea-bac0-47d9-9de4-74cfd92dd479</vt:lpwstr>
  </property>
  <property fmtid="{D5CDD505-2E9C-101B-9397-08002B2CF9AE}" pid="8" name="MSIP_Label_d44a7eb9-e308-4cb8-ad88-b50d70445f3a_ContentBits">
    <vt:lpwstr>1</vt:lpwstr>
  </property>
</Properties>
</file>